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75" r:id="rId3"/>
    <p:sldId id="291" r:id="rId4"/>
    <p:sldId id="289" r:id="rId5"/>
    <p:sldId id="264" r:id="rId6"/>
    <p:sldId id="286" r:id="rId7"/>
    <p:sldId id="287" r:id="rId8"/>
    <p:sldId id="257" r:id="rId9"/>
    <p:sldId id="284" r:id="rId10"/>
    <p:sldId id="280" r:id="rId11"/>
    <p:sldId id="282" r:id="rId12"/>
    <p:sldId id="281" r:id="rId13"/>
    <p:sldId id="283" r:id="rId14"/>
    <p:sldId id="288" r:id="rId15"/>
    <p:sldId id="292" r:id="rId16"/>
    <p:sldId id="293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D0DD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2T13:46:25.17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77 24575,'83'-15'0,"95"-9"0,216-14 0,-3 40-1365,-369-2-5461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2T13:46:26.23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45 0 24575,'51'0'0,"0"2"0,1 3 0,-2 2 0,1 2 0,56 18 0,-103-26 0,0 0 0,0 1 0,-1-1 0,1 1 0,0 0 0,-1 0 0,7 5 0,-10-6 0,1 0 0,-1-1 0,1 1 0,-1 0 0,1-1 0,-1 1 0,0 0 0,1 0 0,-1 0 0,0-1 0,0 1 0,1 0 0,-1 0 0,0 0 0,0 0 0,0 0 0,0-1 0,0 1 0,0 0 0,0 0 0,0 0 0,-1 0 0,1 0 0,0-1 0,0 1 0,-1 0 0,1 0 0,-1 0 0,1-1 0,-1 1 0,1 0 0,-1-1 0,1 1 0,-1 0 0,1-1 0,-1 1 0,0 0 0,1-1 0,-1 1 0,0-1 0,0 0 0,1 1 0,-2 0 0,-122 80 0,81-55 0,-56 43 0,72-45 0,1 1 0,2 1 0,0 1 0,-31 47 0,43-59-1365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2T13:46:27.22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24575,'1567'0'-1365,"-1543"0"-5461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2T13:46:28.35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50 1 24575,'7'1'0,"-1"1"0,1 0 0,-1 0 0,1 1 0,-1 0 0,0 0 0,11 8 0,9 4 0,51 16 0,30 14 0,-106-44 0,1 0 0,-1 0 0,1-1 0,-1 1 0,1 0 0,-1 0 0,0 0 0,1 1 0,-1-1 0,0 0 0,0 0 0,0 1 0,0-1 0,0 1 0,1 2 0,-1-3 0,-1-1 0,0 1 0,0 0 0,0 0 0,0 0 0,0-1 0,-1 1 0,1 0 0,0 0 0,0 0 0,0-1 0,-1 1 0,1 0 0,0 0 0,-1-1 0,1 1 0,0 0 0,-1-1 0,1 1 0,-1 0 0,1-1 0,-1 1 0,0 0 0,-6 4 0,0-1 0,1 1 0,-1-2 0,0 1 0,-11 3 0,2 1 0,-126 71 120,128-70-306,-1 2 1,1-1-1,1 2 0,0 0 1,1 0-1,0 1 1,-11 17-1,12-11-6640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2T13:46:29.48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24575,'675'0'0,"-626"2"0,51 9 0,35 2 0,-27-13-1365,-82 0-5461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2T13:46:30.57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24575,'13'1'0,"0"1"0,0 1 0,0 0 0,15 5 0,-3-1 0,117 38 0,-124-38 0,0 1 0,-1 0 0,1 2 0,-1 0 0,22 18 0,-38-28 0,0 1 0,0 0 0,0 0 0,-1-1 0,1 1 0,-1 0 0,1 0 0,0 0 0,-1 0 0,1 0 0,-1 0 0,0 0 0,1 0 0,-1 0 0,0 0 0,0 0 0,1 0 0,-1 0 0,0 0 0,0 0 0,0 0 0,0 0 0,-1 0 0,1 0 0,0 0 0,0 0 0,0 0 0,-1 0 0,1 0 0,-1 0 0,1 0 0,-1 0 0,1 0 0,-1 0 0,1 0 0,-1-1 0,0 1 0,1 0 0,-1 0 0,0-1 0,0 1 0,0 0 0,0-1 0,1 1 0,-3 0 0,-50 30 0,40-25 0,5-2 0,-10 4 0,1 1 0,1 0 0,0 1 0,0 1 0,1 0 0,1 1 0,-1 0 0,2 2 0,-17 19 0,12-6 0,1 2 0,1 0 0,-13 34 0,17-39-1365,0-2-5461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2T13:46:31.87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75 24575,'180'-7'0,"284"-49"0,-394 49-500,140 3 1,-196 4 133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2T13:46:33.04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24575,'31'2'0,"1"2"0,-1 1 0,0 2 0,0 1 0,38 15 0,41 10 0,-94-29 0,-1-1 0,-1 0 0,0 1 0,-1 1 0,1 0 0,14 7 0,-27-11 0,1 0 0,0 0 0,-1 1 0,1-1 0,-1 0 0,0 0 0,1 1 0,-1-1 0,0 1 0,0-1 0,0 1 0,0-1 0,0 1 0,0 0 0,0-1 0,0 1 0,-1 0 0,2 3 0,-2-2 0,-1-1 0,1 1 0,0-1 0,-1 1 0,0-1 0,1 1 0,-1-1 0,0 0 0,0 1 0,0-1 0,-1 0 0,1 0 0,-1 0 0,1 1 0,-1-2 0,1 1 0,-1 0 0,-2 2 0,-86 74 0,72-65 0,1 1 0,0 1 0,1 0 0,1 1 0,0 0 0,2 1 0,-1 1 0,-18 34 0,9 13-1365,17-38-5461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2T13:46:26.23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45 0 24575,'51'0'0,"0"2"0,1 3 0,-2 2 0,1 2 0,56 18 0,-103-26 0,0 0 0,0 1 0,-1-1 0,1 1 0,0 0 0,-1 0 0,7 5 0,-10-6 0,1 0 0,-1-1 0,1 1 0,-1 0 0,1-1 0,-1 1 0,0 0 0,1 0 0,-1 0 0,0-1 0,0 1 0,1 0 0,-1 0 0,0 0 0,0 0 0,0 0 0,0-1 0,0 1 0,0 0 0,0 0 0,0 0 0,-1 0 0,1 0 0,0-1 0,0 1 0,-1 0 0,1 0 0,-1 0 0,1-1 0,-1 1 0,1 0 0,-1-1 0,1 1 0,-1 0 0,1-1 0,-1 1 0,0 0 0,1-1 0,-1 1 0,0-1 0,0 0 0,1 1 0,-2 0 0,-122 80 0,81-55 0,-56 43 0,72-45 0,1 1 0,2 1 0,0 1 0,-31 47 0,43-59-1365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2T13:46:27.22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24575,'1567'0'-1365,"-1543"0"-5461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2T13:46:28.35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50 1 24575,'7'1'0,"-1"1"0,1 0 0,-1 0 0,1 1 0,-1 0 0,0 0 0,11 8 0,9 4 0,51 16 0,30 14 0,-106-44 0,1 0 0,-1 0 0,1-1 0,-1 1 0,1 0 0,-1 0 0,0 0 0,1 1 0,-1-1 0,0 0 0,0 0 0,0 1 0,0-1 0,0 1 0,1 2 0,-1-3 0,-1-1 0,0 1 0,0 0 0,0 0 0,0 0 0,0-1 0,-1 1 0,1 0 0,0 0 0,0 0 0,0-1 0,-1 1 0,1 0 0,0 0 0,-1-1 0,1 1 0,0 0 0,-1-1 0,1 1 0,-1 0 0,1-1 0,-1 1 0,0 0 0,-6 4 0,0-1 0,1 1 0,-1-2 0,0 1 0,-11 3 0,2 1 0,-126 71 120,128-70-306,-1 2 1,1-1-1,1 2 0,0 0 1,1 0-1,0 1 1,-11 17-1,12-11-6640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2T13:46:29.48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24575,'675'0'0,"-626"2"0,51 9 0,35 2 0,-27-13-1365,-82 0-5461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2T13:46:30.57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24575,'13'1'0,"0"1"0,0 1 0,0 0 0,15 5 0,-3-1 0,117 38 0,-124-38 0,0 1 0,-1 0 0,1 2 0,-1 0 0,22 18 0,-38-28 0,0 1 0,0 0 0,0 0 0,-1-1 0,1 1 0,-1 0 0,1 0 0,0 0 0,-1 0 0,1 0 0,-1 0 0,0 0 0,1 0 0,-1 0 0,0 0 0,0 0 0,1 0 0,-1 0 0,0 0 0,0 0 0,0 0 0,0 0 0,-1 0 0,1 0 0,0 0 0,0 0 0,0 0 0,-1 0 0,1 0 0,-1 0 0,1 0 0,-1 0 0,1 0 0,-1 0 0,1 0 0,-1-1 0,0 1 0,1 0 0,-1 0 0,0-1 0,0 1 0,0 0 0,0-1 0,1 1 0,-3 0 0,-50 30 0,40-25 0,5-2 0,-10 4 0,1 1 0,1 0 0,0 1 0,0 1 0,1 0 0,1 1 0,-1 0 0,2 2 0,-17 19 0,12-6 0,1 2 0,1 0 0,-13 34 0,17-39-1365,0-2-5461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2T13:46:31.87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75 24575,'180'-7'0,"284"-49"0,-394 49-500,140 3 1,-196 4 133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2T13:46:33.04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24575,'31'2'0,"1"2"0,-1 1 0,0 2 0,0 1 0,38 15 0,41 10 0,-94-29 0,-1-1 0,-1 0 0,0 1 0,-1 1 0,1 0 0,14 7 0,-27-11 0,1 0 0,0 0 0,-1 1 0,1-1 0,-1 0 0,0 0 0,1 1 0,-1-1 0,0 1 0,0-1 0,0 1 0,0-1 0,0 1 0,0 0 0,0-1 0,0 1 0,-1 0 0,2 3 0,-2-2 0,-1-1 0,1 1 0,0-1 0,-1 1 0,0-1 0,1 1 0,-1-1 0,0 0 0,0 1 0,0-1 0,-1 0 0,1 0 0,-1 0 0,1 1 0,-1-2 0,1 1 0,-1 0 0,-2 2 0,-86 74 0,72-65 0,1 1 0,0 1 0,1 0 0,1 1 0,0 0 0,2 1 0,-1 1 0,-18 34 0,9 13-1365,17-38-5461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2T13:46:25.17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77 24575,'83'-15'0,"95"-9"0,216-14 0,-3 40-1365,-369-2-5461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475" cy="46672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1"/>
            <a:ext cx="3038475" cy="46672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35C669F8-998B-4BFD-9477-9D27EA90C4FA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192009A7-5975-4D3A-A604-03AB982E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4cf7e8e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g84cf7e8ec8_1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5DAF1942-0793-0562-8068-79A88372C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4cf7e8ec8_1_0:notes">
            <a:extLst>
              <a:ext uri="{FF2B5EF4-FFF2-40B4-BE49-F238E27FC236}">
                <a16:creationId xmlns:a16="http://schemas.microsoft.com/office/drawing/2014/main" id="{DA67DE1E-D114-4B53-6AB9-72FE713B52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g84cf7e8ec8_1_0:notes">
            <a:extLst>
              <a:ext uri="{FF2B5EF4-FFF2-40B4-BE49-F238E27FC236}">
                <a16:creationId xmlns:a16="http://schemas.microsoft.com/office/drawing/2014/main" id="{915CC88E-555B-5517-7ECC-36D4096BF7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8029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5DC-B2D4-DF83-0551-BE8DCD569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7D264B-A469-ED77-D40F-821318AFA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01F89-DEFD-204E-BB70-F138D8A8F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946B-739A-4BC5-9673-BA6D0096B11A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F78E9-44F5-CC20-F203-A4688B264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8DADF-50D6-46AF-373D-A2C670ED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CC40-CC05-4977-8A49-C6FF1DBB0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36309-1A2C-C136-7D42-B1B51C056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9FF539-EE05-A02C-6E8C-D6357BB07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7409D-4B64-A1A1-E1EF-46DC9AD0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3A7A-A98C-4098-81DB-60C08D9CF90F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C03D2-FB7D-464F-45DE-E48BA61D8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6EBB3-C744-26CA-F8DB-947607F6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CC40-CC05-4977-8A49-C6FF1DBB0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9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79F9D7-0FFD-C5D0-8681-D5281E901A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9DD61F-5346-85D6-2344-002690FB0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BB907-D5FC-785B-7071-E25D8742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ECC7-8AFD-49C4-8CBF-325E4AE9CA48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2BCBE-9114-8D24-F4E5-9A47B517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3A3C8-C5E3-3370-4367-6AA469F2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CC40-CC05-4977-8A49-C6FF1DBB0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48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ck Title BG" type="title">
  <p:cSld name="Slide Deck Title BG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460411" y="6217623"/>
            <a:ext cx="731600" cy="524800"/>
          </a:xfrm>
          <a:prstGeom prst="rect">
            <a:avLst/>
          </a:prstGeom>
        </p:spPr>
        <p:txBody>
          <a:bodyPr spcFirstLastPara="1" wrap="square" lIns="0" tIns="0" rIns="182875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t="179" b="179"/>
          <a:stretch/>
        </p:blipFill>
        <p:spPr>
          <a:xfrm>
            <a:off x="914401" y="3131757"/>
            <a:ext cx="3305929" cy="5944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2;p2"/>
          <p:cNvCxnSpPr/>
          <p:nvPr/>
        </p:nvCxnSpPr>
        <p:spPr>
          <a:xfrm rot="10800000">
            <a:off x="4876800" y="990400"/>
            <a:ext cx="0" cy="4877200"/>
          </a:xfrm>
          <a:prstGeom prst="straightConnector1">
            <a:avLst/>
          </a:prstGeom>
          <a:noFill/>
          <a:ln w="63500" cap="flat" cmpd="sng">
            <a:solidFill>
              <a:srgbClr val="00AFBA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913492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 bullet (editable)" type="twoColTx">
  <p:cSld name="Title and 2 col bullet (editable)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0" y="601533"/>
            <a:ext cx="12192000" cy="524800"/>
          </a:xfrm>
          <a:prstGeom prst="rect">
            <a:avLst/>
          </a:prstGeom>
        </p:spPr>
        <p:txBody>
          <a:bodyPr spcFirstLastPara="1" wrap="square" lIns="365750" tIns="0" rIns="36575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0" y="1830933"/>
            <a:ext cx="6096000" cy="4261200"/>
          </a:xfrm>
          <a:prstGeom prst="rect">
            <a:avLst/>
          </a:prstGeom>
        </p:spPr>
        <p:txBody>
          <a:bodyPr spcFirstLastPara="1" wrap="square" lIns="1828800" tIns="0" rIns="457200" bIns="0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>
              <a:lnSpc>
                <a:spcPct val="100000"/>
              </a:lnSpc>
              <a:spcBef>
                <a:spcPts val="53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lnSpc>
                <a:spcPct val="100000"/>
              </a:lnSpc>
              <a:spcBef>
                <a:spcPts val="53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lnSpc>
                <a:spcPct val="100000"/>
              </a:lnSpc>
              <a:spcBef>
                <a:spcPts val="53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lnSpc>
                <a:spcPct val="100000"/>
              </a:lnSpc>
              <a:spcBef>
                <a:spcPts val="53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lnSpc>
                <a:spcPct val="100000"/>
              </a:lnSpc>
              <a:spcBef>
                <a:spcPts val="53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lnSpc>
                <a:spcPct val="100000"/>
              </a:lnSpc>
              <a:spcBef>
                <a:spcPts val="53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lnSpc>
                <a:spcPct val="100000"/>
              </a:lnSpc>
              <a:spcBef>
                <a:spcPts val="53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lnSpc>
                <a:spcPct val="100000"/>
              </a:lnSpc>
              <a:spcBef>
                <a:spcPts val="5333"/>
              </a:spcBef>
              <a:spcAft>
                <a:spcPts val="53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6127200" y="1830933"/>
            <a:ext cx="6096000" cy="4261200"/>
          </a:xfrm>
          <a:prstGeom prst="rect">
            <a:avLst/>
          </a:prstGeom>
        </p:spPr>
        <p:txBody>
          <a:bodyPr spcFirstLastPara="1" wrap="square" lIns="1828800" tIns="0" rIns="457200" bIns="0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>
              <a:lnSpc>
                <a:spcPct val="100000"/>
              </a:lnSpc>
              <a:spcBef>
                <a:spcPts val="53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lnSpc>
                <a:spcPct val="100000"/>
              </a:lnSpc>
              <a:spcBef>
                <a:spcPts val="53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lnSpc>
                <a:spcPct val="100000"/>
              </a:lnSpc>
              <a:spcBef>
                <a:spcPts val="53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lnSpc>
                <a:spcPct val="100000"/>
              </a:lnSpc>
              <a:spcBef>
                <a:spcPts val="53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lnSpc>
                <a:spcPct val="100000"/>
              </a:lnSpc>
              <a:spcBef>
                <a:spcPts val="53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lnSpc>
                <a:spcPct val="100000"/>
              </a:lnSpc>
              <a:spcBef>
                <a:spcPts val="53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lnSpc>
                <a:spcPct val="100000"/>
              </a:lnSpc>
              <a:spcBef>
                <a:spcPts val="53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lnSpc>
                <a:spcPct val="100000"/>
              </a:lnSpc>
              <a:spcBef>
                <a:spcPts val="5333"/>
              </a:spcBef>
              <a:spcAft>
                <a:spcPts val="53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11460411" y="6217623"/>
            <a:ext cx="731600" cy="524800"/>
          </a:xfrm>
          <a:prstGeom prst="rect">
            <a:avLst/>
          </a:prstGeom>
        </p:spPr>
        <p:txBody>
          <a:bodyPr spcFirstLastPara="1" wrap="square" lIns="0" tIns="0" rIns="182875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83835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editable)" type="titleOnly">
  <p:cSld name="Title only (editable)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0" y="607300"/>
            <a:ext cx="12192000" cy="524800"/>
          </a:xfrm>
          <a:prstGeom prst="rect">
            <a:avLst/>
          </a:prstGeom>
        </p:spPr>
        <p:txBody>
          <a:bodyPr spcFirstLastPara="1" wrap="square" lIns="457200" tIns="0" rIns="45720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460411" y="6217623"/>
            <a:ext cx="731600" cy="524800"/>
          </a:xfrm>
          <a:prstGeom prst="rect">
            <a:avLst/>
          </a:prstGeom>
        </p:spPr>
        <p:txBody>
          <a:bodyPr spcFirstLastPara="1" wrap="square" lIns="0" tIns="0" rIns="182875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40429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Bullet BG">
  <p:cSld name="Half Bullet BG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 l="30323" r="19900"/>
          <a:stretch/>
        </p:blipFill>
        <p:spPr>
          <a:xfrm>
            <a:off x="6096000" y="-15233"/>
            <a:ext cx="6096000" cy="688846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460411" y="6217623"/>
            <a:ext cx="731600" cy="524800"/>
          </a:xfrm>
          <a:prstGeom prst="rect">
            <a:avLst/>
          </a:prstGeom>
        </p:spPr>
        <p:txBody>
          <a:bodyPr spcFirstLastPara="1" wrap="square" lIns="0" tIns="0" rIns="182875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9065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11460411" y="6217623"/>
            <a:ext cx="731600" cy="524800"/>
          </a:xfrm>
          <a:prstGeom prst="rect">
            <a:avLst/>
          </a:prstGeom>
        </p:spPr>
        <p:txBody>
          <a:bodyPr spcFirstLastPara="1" wrap="square" lIns="0" tIns="0" rIns="182875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 l="30322" r="49663"/>
          <a:stretch/>
        </p:blipFill>
        <p:spPr>
          <a:xfrm>
            <a:off x="0" y="-15233"/>
            <a:ext cx="2451040" cy="6888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9166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hart BG" type="blank">
  <p:cSld name="One Chart BG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/>
          <p:nvPr/>
        </p:nvSpPr>
        <p:spPr>
          <a:xfrm>
            <a:off x="4560333" y="-12433"/>
            <a:ext cx="7631600" cy="6882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" dist="25400" dir="5400000" rotWithShape="0">
              <a:srgbClr val="000000">
                <a:alpha val="49800"/>
              </a:srgbClr>
            </a:outerShdw>
          </a:effectLst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946"/>
              </a:buClr>
              <a:buSzPts val="1300"/>
              <a:buFont typeface="Helvetica Neue Light"/>
              <a:buNone/>
            </a:pPr>
            <a:endParaRPr sz="1733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11460411" y="6217623"/>
            <a:ext cx="731600" cy="524800"/>
          </a:xfrm>
          <a:prstGeom prst="rect">
            <a:avLst/>
          </a:prstGeom>
        </p:spPr>
        <p:txBody>
          <a:bodyPr spcFirstLastPara="1" wrap="square" lIns="0" tIns="0" rIns="182875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79767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2/3 Vertical BG ">
  <p:cSld name="White 2/3 Vertical BG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9"/>
          <p:cNvPicPr preferRelativeResize="0"/>
          <p:nvPr/>
        </p:nvPicPr>
        <p:blipFill rotWithShape="1">
          <a:blip r:embed="rId3">
            <a:alphaModFix/>
          </a:blip>
          <a:srcRect l="37402"/>
          <a:stretch/>
        </p:blipFill>
        <p:spPr>
          <a:xfrm>
            <a:off x="4560333" y="0"/>
            <a:ext cx="7631667" cy="6858000"/>
          </a:xfrm>
          <a:prstGeom prst="rect">
            <a:avLst/>
          </a:prstGeom>
          <a:noFill/>
          <a:ln>
            <a:noFill/>
          </a:ln>
          <a:effectLst>
            <a:outerShdw blurRad="38100" dist="25400" dir="5400000" rotWithShape="0">
              <a:srgbClr val="000000">
                <a:alpha val="49800"/>
              </a:srgbClr>
            </a:outerShdw>
          </a:effectLst>
        </p:spPr>
      </p:pic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11460411" y="6217623"/>
            <a:ext cx="731600" cy="524800"/>
          </a:xfrm>
          <a:prstGeom prst="rect">
            <a:avLst/>
          </a:prstGeom>
        </p:spPr>
        <p:txBody>
          <a:bodyPr spcFirstLastPara="1" wrap="square" lIns="0" tIns="0" rIns="182875" bIns="0" anchor="ctr" anchorCtr="0">
            <a:noAutofit/>
          </a:bodyPr>
          <a:lstStyle>
            <a:lvl1pPr lvl="0" rtl="0">
              <a:buNone/>
              <a:defRPr>
                <a:solidFill>
                  <a:srgbClr val="00AFBA"/>
                </a:solidFill>
              </a:defRPr>
            </a:lvl1pPr>
            <a:lvl2pPr lvl="1" rtl="0">
              <a:buNone/>
              <a:defRPr>
                <a:solidFill>
                  <a:srgbClr val="00AFBA"/>
                </a:solidFill>
              </a:defRPr>
            </a:lvl2pPr>
            <a:lvl3pPr lvl="2" rtl="0">
              <a:buNone/>
              <a:defRPr>
                <a:solidFill>
                  <a:srgbClr val="00AFBA"/>
                </a:solidFill>
              </a:defRPr>
            </a:lvl3pPr>
            <a:lvl4pPr lvl="3" rtl="0">
              <a:buNone/>
              <a:defRPr>
                <a:solidFill>
                  <a:srgbClr val="00AFBA"/>
                </a:solidFill>
              </a:defRPr>
            </a:lvl4pPr>
            <a:lvl5pPr lvl="4" rtl="0">
              <a:buNone/>
              <a:defRPr>
                <a:solidFill>
                  <a:srgbClr val="00AFBA"/>
                </a:solidFill>
              </a:defRPr>
            </a:lvl5pPr>
            <a:lvl6pPr lvl="5" rtl="0">
              <a:buNone/>
              <a:defRPr>
                <a:solidFill>
                  <a:srgbClr val="00AFBA"/>
                </a:solidFill>
              </a:defRPr>
            </a:lvl6pPr>
            <a:lvl7pPr lvl="6" rtl="0">
              <a:buNone/>
              <a:defRPr>
                <a:solidFill>
                  <a:srgbClr val="00AFBA"/>
                </a:solidFill>
              </a:defRPr>
            </a:lvl7pPr>
            <a:lvl8pPr lvl="7" rtl="0">
              <a:buNone/>
              <a:defRPr>
                <a:solidFill>
                  <a:srgbClr val="00AFBA"/>
                </a:solidFill>
              </a:defRPr>
            </a:lvl8pPr>
            <a:lvl9pPr lvl="8" rtl="0">
              <a:buNone/>
              <a:defRPr>
                <a:solidFill>
                  <a:srgbClr val="00AFBA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0188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harts BG">
  <p:cSld name="Two Charts BG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0" y="1518000"/>
            <a:ext cx="12192000" cy="534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" dist="25400" dir="5400000" rotWithShape="0">
              <a:srgbClr val="000000">
                <a:alpha val="49800"/>
              </a:srgbClr>
            </a:outerShdw>
          </a:effectLst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946"/>
              </a:buClr>
              <a:buSzPts val="1300"/>
              <a:buFont typeface="Helvetica Neue Light"/>
              <a:buNone/>
            </a:pPr>
            <a:r>
              <a:rPr lang="en" sz="1733" b="1">
                <a:solidFill>
                  <a:srgbClr val="FFFFFF"/>
                </a:solidFill>
              </a:rPr>
              <a:t>n</a:t>
            </a:r>
            <a:endParaRPr sz="1733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11460411" y="6217623"/>
            <a:ext cx="731600" cy="524800"/>
          </a:xfrm>
          <a:prstGeom prst="rect">
            <a:avLst/>
          </a:prstGeom>
        </p:spPr>
        <p:txBody>
          <a:bodyPr spcFirstLastPara="1" wrap="square" lIns="0" tIns="0" rIns="182875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623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0D604-AF64-159D-FEAD-50BDDADC8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19903-7BD9-9EF8-1698-026915228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38DC8-E400-5390-564A-BE505DB38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616E-F081-49FA-9174-23E92F7D1F6B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60689-908E-97E9-42D4-270BB151F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C578B-E155-820E-90BF-F558D3E94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CC40-CC05-4977-8A49-C6FF1DBB0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57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/3 Vertical BG">
  <p:cSld name="2/3 Vertical BG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1"/>
          <p:cNvPicPr preferRelativeResize="0"/>
          <p:nvPr/>
        </p:nvPicPr>
        <p:blipFill rotWithShape="1">
          <a:blip r:embed="rId3">
            <a:alphaModFix/>
          </a:blip>
          <a:srcRect l="17548" r="20134"/>
          <a:stretch/>
        </p:blipFill>
        <p:spPr>
          <a:xfrm>
            <a:off x="4560333" y="-15233"/>
            <a:ext cx="7631667" cy="688846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rotWithShape="0">
              <a:srgbClr val="000000">
                <a:alpha val="49800"/>
              </a:srgbClr>
            </a:outerShdw>
          </a:effectLst>
        </p:spPr>
      </p:pic>
      <p:sp>
        <p:nvSpPr>
          <p:cNvPr id="42" name="Google Shape;42;p11"/>
          <p:cNvSpPr txBox="1">
            <a:spLocks noGrp="1"/>
          </p:cNvSpPr>
          <p:nvPr>
            <p:ph type="sldNum" idx="12"/>
          </p:nvPr>
        </p:nvSpPr>
        <p:spPr>
          <a:xfrm>
            <a:off x="11460411" y="6217623"/>
            <a:ext cx="731600" cy="524800"/>
          </a:xfrm>
          <a:prstGeom prst="rect">
            <a:avLst/>
          </a:prstGeom>
        </p:spPr>
        <p:txBody>
          <a:bodyPr spcFirstLastPara="1" wrap="square" lIns="0" tIns="0" rIns="182875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8472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dient BG">
  <p:cSld name="Gradient BG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11460411" y="6217623"/>
            <a:ext cx="731600" cy="524800"/>
          </a:xfrm>
          <a:prstGeom prst="rect">
            <a:avLst/>
          </a:prstGeom>
        </p:spPr>
        <p:txBody>
          <a:bodyPr spcFirstLastPara="1" wrap="square" lIns="0" tIns="0" rIns="182875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20508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wer Third BG">
  <p:cSld name="Lower Third BG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3"/>
          <p:cNvPicPr preferRelativeResize="0"/>
          <p:nvPr/>
        </p:nvPicPr>
        <p:blipFill rotWithShape="1">
          <a:blip r:embed="rId3">
            <a:alphaModFix/>
          </a:blip>
          <a:srcRect l="219" t="66578" r="228"/>
          <a:stretch/>
        </p:blipFill>
        <p:spPr>
          <a:xfrm>
            <a:off x="0" y="4878934"/>
            <a:ext cx="12192000" cy="1994303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11460411" y="6217623"/>
            <a:ext cx="731600" cy="524800"/>
          </a:xfrm>
          <a:prstGeom prst="rect">
            <a:avLst/>
          </a:prstGeom>
        </p:spPr>
        <p:txBody>
          <a:bodyPr spcFirstLastPara="1" wrap="square" lIns="0" tIns="0" rIns="182875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05925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wer Third BG White 1a">
  <p:cSld name="Lower Third BG White 1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4"/>
          <p:cNvPicPr preferRelativeResize="0"/>
          <p:nvPr/>
        </p:nvPicPr>
        <p:blipFill rotWithShape="1">
          <a:blip r:embed="rId3">
            <a:alphaModFix/>
          </a:blip>
          <a:srcRect t="35460" b="35460"/>
          <a:stretch/>
        </p:blipFill>
        <p:spPr>
          <a:xfrm>
            <a:off x="0" y="4878934"/>
            <a:ext cx="12192000" cy="1994303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4"/>
          <p:cNvSpPr txBox="1">
            <a:spLocks noGrp="1"/>
          </p:cNvSpPr>
          <p:nvPr>
            <p:ph type="sldNum" idx="12"/>
          </p:nvPr>
        </p:nvSpPr>
        <p:spPr>
          <a:xfrm>
            <a:off x="11460411" y="6217623"/>
            <a:ext cx="731600" cy="524800"/>
          </a:xfrm>
          <a:prstGeom prst="rect">
            <a:avLst/>
          </a:prstGeom>
        </p:spPr>
        <p:txBody>
          <a:bodyPr spcFirstLastPara="1" wrap="square" lIns="0" tIns="0" rIns="182875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99656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wer Third BG White 1b">
  <p:cSld name="Lower Third BG White 1b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11460411" y="6217623"/>
            <a:ext cx="731600" cy="524800"/>
          </a:xfrm>
          <a:prstGeom prst="rect">
            <a:avLst/>
          </a:prstGeom>
        </p:spPr>
        <p:txBody>
          <a:bodyPr spcFirstLastPara="1" wrap="square" lIns="0" tIns="0" rIns="182875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3" name="Google Shape;53;p15"/>
          <p:cNvPicPr preferRelativeResize="0"/>
          <p:nvPr/>
        </p:nvPicPr>
        <p:blipFill rotWithShape="1">
          <a:blip r:embed="rId3">
            <a:alphaModFix/>
          </a:blip>
          <a:srcRect t="44185" b="35459"/>
          <a:stretch/>
        </p:blipFill>
        <p:spPr>
          <a:xfrm>
            <a:off x="0" y="5462033"/>
            <a:ext cx="12192000" cy="1395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2564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guidance">
  <p:cSld name="Slide guidanc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11460411" y="6217623"/>
            <a:ext cx="731600" cy="524800"/>
          </a:xfrm>
          <a:prstGeom prst="rect">
            <a:avLst/>
          </a:prstGeom>
        </p:spPr>
        <p:txBody>
          <a:bodyPr spcFirstLastPara="1" wrap="square" lIns="0" tIns="0" rIns="182875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6" name="Google Shape;56;p16"/>
          <p:cNvSpPr/>
          <p:nvPr/>
        </p:nvSpPr>
        <p:spPr>
          <a:xfrm>
            <a:off x="4208800" y="0"/>
            <a:ext cx="3774400" cy="487600"/>
          </a:xfrm>
          <a:prstGeom prst="rect">
            <a:avLst/>
          </a:prstGeom>
          <a:solidFill>
            <a:srgbClr val="00AF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16"/>
          <p:cNvSpPr txBox="1"/>
          <p:nvPr/>
        </p:nvSpPr>
        <p:spPr>
          <a:xfrm>
            <a:off x="4361200" y="121800"/>
            <a:ext cx="3471200" cy="2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SLIDE INSTRUCTIONS/MANUAL</a:t>
            </a:r>
            <a:endParaRPr sz="16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96660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Black BG">
  <p:cSld name="Blue Black BG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sldNum" idx="12"/>
          </p:nvPr>
        </p:nvSpPr>
        <p:spPr>
          <a:xfrm>
            <a:off x="11460411" y="6217623"/>
            <a:ext cx="731600" cy="524800"/>
          </a:xfrm>
          <a:prstGeom prst="rect">
            <a:avLst/>
          </a:prstGeom>
        </p:spPr>
        <p:txBody>
          <a:bodyPr spcFirstLastPara="1" wrap="square" lIns="0" tIns="0" rIns="182875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1868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Gradient (bottom) BG">
  <p:cSld name="White Gradient (bottom) BG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>
            <a:spLocks noGrp="1"/>
          </p:cNvSpPr>
          <p:nvPr>
            <p:ph type="sldNum" idx="12"/>
          </p:nvPr>
        </p:nvSpPr>
        <p:spPr>
          <a:xfrm>
            <a:off x="11460411" y="6217623"/>
            <a:ext cx="731600" cy="524800"/>
          </a:xfrm>
          <a:prstGeom prst="rect">
            <a:avLst/>
          </a:prstGeom>
        </p:spPr>
        <p:txBody>
          <a:bodyPr spcFirstLastPara="1" wrap="square" lIns="0" tIns="0" rIns="182875" bIns="0" anchor="ctr" anchorCtr="0">
            <a:noAutofit/>
          </a:bodyPr>
          <a:lstStyle>
            <a:lvl1pPr lvl="0" algn="r" rtl="0">
              <a:buNone/>
              <a:defRPr sz="1333">
                <a:solidFill>
                  <a:srgbClr val="00AFB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r" rtl="0">
              <a:buNone/>
              <a:defRPr sz="1333">
                <a:solidFill>
                  <a:srgbClr val="00AFB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r" rtl="0">
              <a:buNone/>
              <a:defRPr sz="1333">
                <a:solidFill>
                  <a:srgbClr val="00AFB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r" rtl="0">
              <a:buNone/>
              <a:defRPr sz="1333">
                <a:solidFill>
                  <a:srgbClr val="00AFB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r" rtl="0">
              <a:buNone/>
              <a:defRPr sz="1333">
                <a:solidFill>
                  <a:srgbClr val="00AFB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r" rtl="0">
              <a:buNone/>
              <a:defRPr sz="1333">
                <a:solidFill>
                  <a:srgbClr val="00AFB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r" rtl="0">
              <a:buNone/>
              <a:defRPr sz="1333">
                <a:solidFill>
                  <a:srgbClr val="00AFB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r" rtl="0">
              <a:buNone/>
              <a:defRPr sz="1333">
                <a:solidFill>
                  <a:srgbClr val="00AFB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r" rtl="0">
              <a:buNone/>
              <a:defRPr sz="1333">
                <a:solidFill>
                  <a:srgbClr val="00AFB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3341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Gradient (top) BG">
  <p:cSld name="White Gradient (top) BG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>
            <a:spLocks noGrp="1"/>
          </p:cNvSpPr>
          <p:nvPr>
            <p:ph type="sldNum" idx="12"/>
          </p:nvPr>
        </p:nvSpPr>
        <p:spPr>
          <a:xfrm>
            <a:off x="11460411" y="6217623"/>
            <a:ext cx="731600" cy="524800"/>
          </a:xfrm>
          <a:prstGeom prst="rect">
            <a:avLst/>
          </a:prstGeom>
        </p:spPr>
        <p:txBody>
          <a:bodyPr spcFirstLastPara="1" wrap="square" lIns="0" tIns="0" rIns="182875" bIns="0" anchor="ctr" anchorCtr="0">
            <a:noAutofit/>
          </a:bodyPr>
          <a:lstStyle>
            <a:lvl1pPr lvl="0" algn="r" rtl="0">
              <a:buNone/>
              <a:defRPr sz="1333">
                <a:solidFill>
                  <a:srgbClr val="00AFB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r" rtl="0">
              <a:buNone/>
              <a:defRPr sz="1333">
                <a:solidFill>
                  <a:srgbClr val="00AFB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r" rtl="0">
              <a:buNone/>
              <a:defRPr sz="1333">
                <a:solidFill>
                  <a:srgbClr val="00AFB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r" rtl="0">
              <a:buNone/>
              <a:defRPr sz="1333">
                <a:solidFill>
                  <a:srgbClr val="00AFB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r" rtl="0">
              <a:buNone/>
              <a:defRPr sz="1333">
                <a:solidFill>
                  <a:srgbClr val="00AFB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r" rtl="0">
              <a:buNone/>
              <a:defRPr sz="1333">
                <a:solidFill>
                  <a:srgbClr val="00AFB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r" rtl="0">
              <a:buNone/>
              <a:defRPr sz="1333">
                <a:solidFill>
                  <a:srgbClr val="00AFB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r" rtl="0">
              <a:buNone/>
              <a:defRPr sz="1333">
                <a:solidFill>
                  <a:srgbClr val="00AFB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r" rtl="0">
              <a:buNone/>
              <a:defRPr sz="1333">
                <a:solidFill>
                  <a:srgbClr val="00AFB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64" name="Google Shape;64;p19"/>
          <p:cNvPicPr preferRelativeResize="0"/>
          <p:nvPr/>
        </p:nvPicPr>
        <p:blipFill rotWithShape="1">
          <a:blip r:embed="rId3">
            <a:alphaModFix/>
          </a:blip>
          <a:srcRect t="44185" b="35459"/>
          <a:stretch/>
        </p:blipFill>
        <p:spPr>
          <a:xfrm>
            <a:off x="0" y="0"/>
            <a:ext cx="12192000" cy="1395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553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EF16-E773-F4C5-D63A-7D0BBA03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1EC57-5816-B2A3-3246-0C240BE58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60BAA-1333-E443-B397-F994FFD4F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B862-8CC9-4C96-BA69-58422740CBD1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353A5-019D-17C8-317A-52CA39CD4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F392E-B833-557E-71BE-FD8C2FFB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CC40-CC05-4977-8A49-C6FF1DBB0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0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4D542-7F41-EF8B-91C1-D41AA18EA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20390-5C43-BB04-B18C-0A682C712E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BC806-7CFE-1EC0-A234-ABACC8CB9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CCF3DA-6F31-BF33-DA3F-33D963928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F8D2-7765-4C84-8422-8BF012DCB206}" type="datetime1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6E67B8-07E2-AC7C-2EEF-69CC82A99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CCEC1-B47D-B0C2-E464-03A52A936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CC40-CC05-4977-8A49-C6FF1DBB0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7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5C458-015B-00D5-97F7-497AB09FD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63B99-9176-65A5-0CC2-170F11205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14B62F-1E78-D900-0A69-F86D89E40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8A8E02-5BD7-8F29-20DA-6E8625A4D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D49FF3-87A5-8FF7-58B8-D443ECD021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A37EB3-31DF-948E-56E3-86EB99C96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F1A0-577B-4871-B3D3-7B02ECC71113}" type="datetime1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5ED42D-6989-53C0-2661-A4D4E71E2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F16B70-922A-2AB3-A655-73B6ED83B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CC40-CC05-4977-8A49-C6FF1DBB0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C50-49FB-05A7-04FA-E3AAC5E0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FE60E6-16D1-CECC-AD84-FCFE6732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CC-F099-4583-9378-FB04BB9D52FD}" type="datetime1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0F778C-79BE-141C-5107-3AEEE80BF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020A4A-A6DF-F712-EC43-E67B2D6DE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CC40-CC05-4977-8A49-C6FF1DBB0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EC2BF3-8B50-96E7-092E-730A91C4F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1448-5C7C-4846-BF14-185FD61E6D30}" type="datetime1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3E71B3-6317-20C6-14DA-975F40BC7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ADDEC-8EF4-5854-6BE9-4C1FFF8D8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CC40-CC05-4977-8A49-C6FF1DBB0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0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72E08-FF73-687B-4FCB-4EC3018CB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33B94-64E5-FD49-DE67-54CED4EDC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7A892-EC2A-704B-7388-7F0D3CAD8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9B17C-4215-59C4-D591-B83C6944A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12D3-A307-487B-BCD1-C020EEDE9AC3}" type="datetime1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BA7CD3-FCE3-C590-41FF-1457B45A2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6B984-9D27-DEFA-758D-23E5ACE2E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CC40-CC05-4977-8A49-C6FF1DBB0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6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69896-91AD-F807-E04C-91400B199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C5194C-740E-F36B-D2A8-3204B2FEC3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AB487-5263-F87D-366C-FEC7B4B0E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0FAF0-691F-8586-718B-1BBF38A3F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8D0D-8252-435B-9938-BAF841915173}" type="datetime1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8EC31-0B62-7C4F-1BBB-856A2D0CC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BFD9E-1465-E377-2395-9CB8C24D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CC40-CC05-4977-8A49-C6FF1DBB0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4E4C94-92E5-291C-2F5A-0A88FA6EA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1745F-9CF2-C20B-5BF4-1AC279DAE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00AE0-FC0C-B48F-36BC-70C0C1B810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2BA7F-8CE2-4873-9064-9BE5DC7C4D94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32F1A-7EC6-5354-018E-A74D8F354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1603-29E0-5A88-EAF7-E8988721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9CC40-CC05-4977-8A49-C6FF1DBB0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5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AFBA"/>
              </a:buClr>
              <a:buSzPts val="3000"/>
              <a:buFont typeface="Montserrat Black"/>
              <a:buNone/>
              <a:defRPr sz="3000">
                <a:solidFill>
                  <a:srgbClr val="00AFBA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604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875" bIns="0" anchor="ctr" anchorCtr="0">
            <a:noAutofit/>
          </a:bodyPr>
          <a:lstStyle>
            <a:lvl1pPr lvl="0" algn="r">
              <a:buNone/>
              <a:defRPr sz="1333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r">
              <a:buNone/>
              <a:defRPr sz="1333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r">
              <a:buNone/>
              <a:defRPr sz="1333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r">
              <a:buNone/>
              <a:defRPr sz="1333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r">
              <a:buNone/>
              <a:defRPr sz="1333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r">
              <a:buNone/>
              <a:defRPr sz="1333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r">
              <a:buNone/>
              <a:defRPr sz="1333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r">
              <a:buNone/>
              <a:defRPr sz="1333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r">
              <a:buNone/>
              <a:defRPr sz="1333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66112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14.png"/><Relationship Id="rId12" Type="http://schemas.openxmlformats.org/officeDocument/2006/relationships/customXml" Target="../ink/ink14.xml"/><Relationship Id="rId17" Type="http://schemas.openxmlformats.org/officeDocument/2006/relationships/image" Target="../media/image38.png"/><Relationship Id="rId2" Type="http://schemas.openxmlformats.org/officeDocument/2006/relationships/customXml" Target="../ink/ink9.xml"/><Relationship Id="rId16" Type="http://schemas.openxmlformats.org/officeDocument/2006/relationships/customXml" Target="../ink/ink16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1.xml"/><Relationship Id="rId11" Type="http://schemas.openxmlformats.org/officeDocument/2006/relationships/image" Target="../media/image35.png"/><Relationship Id="rId5" Type="http://schemas.openxmlformats.org/officeDocument/2006/relationships/image" Target="../media/image33.png"/><Relationship Id="rId15" Type="http://schemas.openxmlformats.org/officeDocument/2006/relationships/image" Target="../media/image37.png"/><Relationship Id="rId10" Type="http://schemas.openxmlformats.org/officeDocument/2006/relationships/customXml" Target="../ink/ink13.xml"/><Relationship Id="rId4" Type="http://schemas.openxmlformats.org/officeDocument/2006/relationships/customXml" Target="../ink/ink10.xml"/><Relationship Id="rId9" Type="http://schemas.openxmlformats.org/officeDocument/2006/relationships/image" Target="../media/image34.png"/><Relationship Id="rId14" Type="http://schemas.openxmlformats.org/officeDocument/2006/relationships/customXml" Target="../ink/ink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ustomXml" Target="../ink/ink6.xml"/><Relationship Id="rId18" Type="http://schemas.openxmlformats.org/officeDocument/2006/relationships/image" Target="../media/image19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6.png"/><Relationship Id="rId17" Type="http://schemas.openxmlformats.org/officeDocument/2006/relationships/customXml" Target="../ink/ink8.xml"/><Relationship Id="rId2" Type="http://schemas.openxmlformats.org/officeDocument/2006/relationships/image" Target="../media/image11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customXml" Target="../ink/ink4.xml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youtu.be/fPdVVIbfnVs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/>
          <p:nvPr/>
        </p:nvSpPr>
        <p:spPr>
          <a:xfrm>
            <a:off x="4892033" y="1321200"/>
            <a:ext cx="7300000" cy="42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600" tIns="0" rIns="609600" bIns="60933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Tx/>
              <a:buNone/>
              <a:tabLst/>
              <a:defRPr/>
            </a:pP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lack"/>
                <a:ea typeface="Montserrat Black"/>
                <a:cs typeface="Montserrat Black"/>
                <a:sym typeface="Montserrat Black"/>
              </a:rPr>
              <a:t>Subsidies to Overfish our Oceans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Tx/>
              <a:buNone/>
              <a:tabLst/>
              <a:defRPr/>
            </a:pPr>
            <a:endParaRPr kumimoji="0" lang="en-US" sz="37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Tx/>
              <a:buNone/>
              <a:tabLst/>
              <a:defRPr/>
            </a:pPr>
            <a:endParaRPr kumimoji="0" lang="en-US" sz="2667" b="1" i="0" u="none" strike="noStrike" kern="0" cap="none" spc="0" normalizeH="0" baseline="0" noProof="0" dirty="0">
              <a:ln>
                <a:noFill/>
              </a:ln>
              <a:solidFill>
                <a:srgbClr val="00AFBA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 Black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 Black"/>
              </a:rPr>
              <a:t>The WTO </a:t>
            </a:r>
            <a:r>
              <a:rPr lang="en-US" sz="1867" b="1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 Black"/>
              </a:rPr>
              <a:t>Agreement on Fisheries Subsidies: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Tx/>
              <a:buNone/>
              <a:tabLst/>
              <a:defRPr/>
            </a:pPr>
            <a:endParaRPr lang="en-US" sz="1867" b="1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 Black"/>
            </a:endParaRPr>
          </a:p>
          <a:p>
            <a:pPr marL="627063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Wingdings" panose="05000000000000000000" pitchFamily="2" charset="2"/>
              <a:buChar char="Ø"/>
              <a:tabLst/>
              <a:defRPr/>
            </a:pPr>
            <a:r>
              <a:rPr lang="en-US" sz="1867" b="1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 Black"/>
              </a:rPr>
              <a:t>A tool to stop harmful subsidies</a:t>
            </a:r>
          </a:p>
          <a:p>
            <a:pPr marL="627063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Wingdings" panose="05000000000000000000" pitchFamily="2" charset="2"/>
              <a:buChar char="Ø"/>
              <a:tabLst/>
              <a:defRPr/>
            </a:pPr>
            <a:r>
              <a:rPr lang="en-US" sz="1867" b="1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 Black"/>
              </a:rPr>
              <a:t>An opportunity to use the WTO to address a global commons problem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Tx/>
              <a:buNone/>
              <a:tabLst/>
              <a:defRPr/>
            </a:pPr>
            <a:endParaRPr lang="en-US" sz="1867" b="1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 Black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Tx/>
              <a:buNone/>
              <a:tabLst/>
              <a:defRPr/>
            </a:pPr>
            <a:endParaRPr lang="en-US" sz="1867" b="1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 Black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 Black"/>
              </a:rPr>
              <a:t>Christine McDaniel</a:t>
            </a:r>
            <a:endParaRPr kumimoji="0" sz="18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20"/>
          <p:cNvSpPr txBox="1"/>
          <p:nvPr/>
        </p:nvSpPr>
        <p:spPr>
          <a:xfrm>
            <a:off x="6886764" y="-1148512"/>
            <a:ext cx="51328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300"/>
              <a:buFontTx/>
              <a:buNone/>
              <a:tabLst/>
              <a:defRPr/>
            </a:pPr>
            <a:endParaRPr kumimoji="0" sz="17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2AF7F-AAE8-9E11-895E-3ABC0574D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73BBEF-18DE-92F3-5157-918C37603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CC40-CC05-4977-8A49-C6FF1DBB02E7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" descr="🔻Michael Guy🔺 (@fishing.with.guy) • Instagram photos and videos">
            <a:extLst>
              <a:ext uri="{FF2B5EF4-FFF2-40B4-BE49-F238E27FC236}">
                <a16:creationId xmlns:a16="http://schemas.microsoft.com/office/drawing/2014/main" id="{196D3A96-B173-08F4-5125-24E43CAF4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333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ottom trawling fishing method harms both the ocean and climate • Earth.com">
            <a:extLst>
              <a:ext uri="{FF2B5EF4-FFF2-40B4-BE49-F238E27FC236}">
                <a16:creationId xmlns:a16="http://schemas.microsoft.com/office/drawing/2014/main" id="{4D35C917-3EA4-463D-AA11-213FE0C66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51" y="562535"/>
            <a:ext cx="5185749" cy="3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What is Bottom Trawling | Marine Stewardship Council">
            <a:extLst>
              <a:ext uri="{FF2B5EF4-FFF2-40B4-BE49-F238E27FC236}">
                <a16:creationId xmlns:a16="http://schemas.microsoft.com/office/drawing/2014/main" id="{64C9FA65-FA64-7EFF-713B-2C723DAAF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847" y="3139887"/>
            <a:ext cx="6153883" cy="3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580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E1DCD-F713-AE0D-5E89-5BE9E2A43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482903-481E-ADC2-30B6-CE997F7EE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CC40-CC05-4977-8A49-C6FF1DBB02E7}" type="slidenum">
              <a:rPr lang="en-US" smtClean="0"/>
              <a:t>11</a:t>
            </a:fld>
            <a:endParaRPr lang="en-US"/>
          </a:p>
        </p:txBody>
      </p:sp>
      <p:pic>
        <p:nvPicPr>
          <p:cNvPr id="2052" name="Picture 4" descr="Bottom trawling fishing method harms both the ocean and climate • Earth.com">
            <a:extLst>
              <a:ext uri="{FF2B5EF4-FFF2-40B4-BE49-F238E27FC236}">
                <a16:creationId xmlns:a16="http://schemas.microsoft.com/office/drawing/2014/main" id="{C05A8E9A-6864-5DFD-5480-63EA7F9CA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295400"/>
            <a:ext cx="5185749" cy="3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nd bottom trawling">
            <a:extLst>
              <a:ext uri="{FF2B5EF4-FFF2-40B4-BE49-F238E27FC236}">
                <a16:creationId xmlns:a16="http://schemas.microsoft.com/office/drawing/2014/main" id="{0660E5E1-1AB6-2346-0114-637286226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09" y="809626"/>
            <a:ext cx="12146641" cy="425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227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18E3A-6B89-C2AD-3207-AC87AD8FC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CC40-CC05-4977-8A49-C6FF1DBB02E7}" type="slidenum">
              <a:rPr lang="en-US" smtClean="0"/>
              <a:t>12</a:t>
            </a:fld>
            <a:endParaRPr lang="en-US"/>
          </a:p>
        </p:txBody>
      </p:sp>
      <p:pic>
        <p:nvPicPr>
          <p:cNvPr id="3078" name="Picture 6" descr="Fig. 2">
            <a:extLst>
              <a:ext uri="{FF2B5EF4-FFF2-40B4-BE49-F238E27FC236}">
                <a16:creationId xmlns:a16="http://schemas.microsoft.com/office/drawing/2014/main" id="{39AB82A7-D6C4-611A-4713-32F472D08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7" y="835523"/>
            <a:ext cx="9488487" cy="538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B9A06D-0460-6F1B-CC22-EDD78E32B3D3}"/>
              </a:ext>
            </a:extLst>
          </p:cNvPr>
          <p:cNvSpPr txBox="1"/>
          <p:nvPr/>
        </p:nvSpPr>
        <p:spPr>
          <a:xfrm>
            <a:off x="1257300" y="6438900"/>
            <a:ext cx="9315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“WTO must complete an ambitious fisheries subsidies agreement,” https://www.nature.com/articles/s44183-024-00042-0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4198EB-22D3-3209-41D7-5A04DD4D3055}"/>
              </a:ext>
            </a:extLst>
          </p:cNvPr>
          <p:cNvSpPr txBox="1"/>
          <p:nvPr/>
        </p:nvSpPr>
        <p:spPr>
          <a:xfrm>
            <a:off x="1057275" y="168198"/>
            <a:ext cx="9315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i="0" dirty="0">
                <a:solidFill>
                  <a:srgbClr val="222222"/>
                </a:solidFill>
                <a:effectLst/>
                <a:latin typeface="-apple-system"/>
              </a:rPr>
              <a:t>Top subsidizing nations/political entities in 2018 (amount in million USD) by category of subsidy (i.e., ambiguous, capacity-enhancing, and beneficial)6 and total.</a:t>
            </a:r>
          </a:p>
        </p:txBody>
      </p:sp>
    </p:spTree>
    <p:extLst>
      <p:ext uri="{BB962C8B-B14F-4D97-AF65-F5344CB8AC3E}">
        <p14:creationId xmlns:p14="http://schemas.microsoft.com/office/powerpoint/2010/main" val="2635430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ADB77-1D3E-CB03-2E5B-79D089C8D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ECB86-2825-8203-87DF-E1263ED5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CC40-CC05-4977-8A49-C6FF1DBB02E7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0DCAB3-B6F0-F8CC-0A8C-FB6F207E6723}"/>
              </a:ext>
            </a:extLst>
          </p:cNvPr>
          <p:cNvSpPr txBox="1"/>
          <p:nvPr/>
        </p:nvSpPr>
        <p:spPr>
          <a:xfrm>
            <a:off x="1257300" y="6438900"/>
            <a:ext cx="9315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“WTO must complete an ambitious fisheries subsidies agreement,” https://www.nature.com/articles/s44183-024-00042-0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24C071-DF43-A04F-4C7D-0E128B1F8D03}"/>
              </a:ext>
            </a:extLst>
          </p:cNvPr>
          <p:cNvSpPr txBox="1"/>
          <p:nvPr/>
        </p:nvSpPr>
        <p:spPr>
          <a:xfrm>
            <a:off x="1057275" y="168198"/>
            <a:ext cx="9315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i="0" dirty="0">
                <a:solidFill>
                  <a:srgbClr val="222222"/>
                </a:solidFill>
                <a:effectLst/>
                <a:latin typeface="-apple-system"/>
              </a:rPr>
              <a:t>Fisheries subsidies amount by category and type and grouped by developed and developing country groups (dark vs. light blue, respectively), for 2018</a:t>
            </a:r>
          </a:p>
        </p:txBody>
      </p:sp>
      <p:pic>
        <p:nvPicPr>
          <p:cNvPr id="7170" name="Picture 2" descr="Fig. 1">
            <a:extLst>
              <a:ext uri="{FF2B5EF4-FFF2-40B4-BE49-F238E27FC236}">
                <a16:creationId xmlns:a16="http://schemas.microsoft.com/office/drawing/2014/main" id="{13367372-6C71-4B5C-B8A6-85A15EA65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698712"/>
            <a:ext cx="9525000" cy="565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812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E63AF-C9AB-C14E-4D6E-26A642427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992C7-C697-78D0-22DB-5FC0F9D2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Directions for Further Research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433D11-0051-3C11-62EC-1E12EA7B63B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702682" y="1995267"/>
            <a:ext cx="6096000" cy="4261200"/>
          </a:xfrm>
        </p:spPr>
        <p:txBody>
          <a:bodyPr/>
          <a:lstStyle/>
          <a:p>
            <a:pPr marL="152396" indent="0">
              <a:buNone/>
            </a:pPr>
            <a:r>
              <a:rPr lang="en-US" dirty="0"/>
              <a:t>We need more research on: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Access agreements</a:t>
            </a:r>
          </a:p>
          <a:p>
            <a:r>
              <a:rPr lang="en-US" dirty="0"/>
              <a:t>Descriptive </a:t>
            </a:r>
            <a:r>
              <a:rPr lang="en-US" i="1" dirty="0"/>
              <a:t>and</a:t>
            </a:r>
            <a:r>
              <a:rPr lang="en-US" dirty="0"/>
              <a:t> empirical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Monitoring techniques and fish stocks</a:t>
            </a:r>
          </a:p>
          <a:p>
            <a:r>
              <a:rPr lang="en-US" dirty="0"/>
              <a:t>Descriptive </a:t>
            </a:r>
            <a:r>
              <a:rPr lang="en-US" i="1" dirty="0"/>
              <a:t>and</a:t>
            </a:r>
            <a:r>
              <a:rPr lang="en-US" dirty="0"/>
              <a:t> empirical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Bottom-up implementation for global agreements  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Global commons problems</a:t>
            </a:r>
          </a:p>
          <a:p>
            <a:r>
              <a:rPr lang="en-US" dirty="0"/>
              <a:t>Global overfishing</a:t>
            </a:r>
          </a:p>
          <a:p>
            <a:r>
              <a:rPr lang="en-US" dirty="0"/>
              <a:t>Space junk</a:t>
            </a:r>
          </a:p>
          <a:p>
            <a:r>
              <a:rPr lang="en-US" dirty="0"/>
              <a:t>So much more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0601588-2D8B-32A4-C207-D306C29BAD5D}"/>
              </a:ext>
            </a:extLst>
          </p:cNvPr>
          <p:cNvGrpSpPr/>
          <p:nvPr/>
        </p:nvGrpSpPr>
        <p:grpSpPr>
          <a:xfrm>
            <a:off x="3926322" y="2638494"/>
            <a:ext cx="495000" cy="168840"/>
            <a:chOff x="7350840" y="2474160"/>
            <a:chExt cx="495000" cy="16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222BE75-2B05-1104-ED96-077B22269CA4}"/>
                    </a:ext>
                  </a:extLst>
                </p14:cNvPr>
                <p14:cNvContentPartPr/>
                <p14:nvPr/>
              </p14:nvContentPartPr>
              <p14:xfrm>
                <a:off x="7350840" y="2554080"/>
                <a:ext cx="384840" cy="28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222BE75-2B05-1104-ED96-077B22269CA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332840" y="2536080"/>
                  <a:ext cx="4204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68FE53E-2857-2A88-1E11-1518A037EB61}"/>
                    </a:ext>
                  </a:extLst>
                </p14:cNvPr>
                <p14:cNvContentPartPr/>
                <p14:nvPr/>
              </p14:nvContentPartPr>
              <p14:xfrm>
                <a:off x="7684560" y="2474160"/>
                <a:ext cx="161280" cy="1688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68FE53E-2857-2A88-1E11-1518A037EB6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66560" y="2456160"/>
                  <a:ext cx="19692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F1CB7A-8A51-CB1B-F275-DA71135241D5}"/>
              </a:ext>
            </a:extLst>
          </p:cNvPr>
          <p:cNvGrpSpPr/>
          <p:nvPr/>
        </p:nvGrpSpPr>
        <p:grpSpPr>
          <a:xfrm>
            <a:off x="3926322" y="3436254"/>
            <a:ext cx="617400" cy="144360"/>
            <a:chOff x="7350840" y="3271920"/>
            <a:chExt cx="617400" cy="14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FEC61B8-9105-BEC7-60EB-170AD08247DE}"/>
                    </a:ext>
                  </a:extLst>
                </p14:cNvPr>
                <p14:cNvContentPartPr/>
                <p14:nvPr/>
              </p14:nvContentPartPr>
              <p14:xfrm>
                <a:off x="7350840" y="3343920"/>
                <a:ext cx="57312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FEC61B8-9105-BEC7-60EB-170AD08247D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32840" y="3325920"/>
                  <a:ext cx="608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00D4721-AC6E-3A53-F46C-C23A96BA1BBB}"/>
                    </a:ext>
                  </a:extLst>
                </p14:cNvPr>
                <p14:cNvContentPartPr/>
                <p14:nvPr/>
              </p14:nvContentPartPr>
              <p14:xfrm>
                <a:off x="7844040" y="3271920"/>
                <a:ext cx="124200" cy="144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00D4721-AC6E-3A53-F46C-C23A96BA1BB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826040" y="3253920"/>
                  <a:ext cx="15984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152B88-4CF0-B016-2F4A-5E852A6C9181}"/>
              </a:ext>
            </a:extLst>
          </p:cNvPr>
          <p:cNvGrpSpPr/>
          <p:nvPr/>
        </p:nvGrpSpPr>
        <p:grpSpPr>
          <a:xfrm>
            <a:off x="4096962" y="4521294"/>
            <a:ext cx="461160" cy="196560"/>
            <a:chOff x="7521480" y="4356960"/>
            <a:chExt cx="461160" cy="19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1E7E498-62D1-152F-47CA-FAB113984CDC}"/>
                    </a:ext>
                  </a:extLst>
                </p14:cNvPr>
                <p14:cNvContentPartPr/>
                <p14:nvPr/>
              </p14:nvContentPartPr>
              <p14:xfrm>
                <a:off x="7521480" y="4446240"/>
                <a:ext cx="393840" cy="9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1E7E498-62D1-152F-47CA-FAB113984CD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03480" y="4428240"/>
                  <a:ext cx="429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8F29AEB-D258-D15B-6A33-791F6AA41AD0}"/>
                    </a:ext>
                  </a:extLst>
                </p14:cNvPr>
                <p14:cNvContentPartPr/>
                <p14:nvPr/>
              </p14:nvContentPartPr>
              <p14:xfrm>
                <a:off x="7844040" y="4356960"/>
                <a:ext cx="138600" cy="1965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8F29AEB-D258-D15B-6A33-791F6AA41AD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826040" y="4338960"/>
                  <a:ext cx="17424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C00B25-06C2-2DA9-03A4-CACE0DF0411B}"/>
              </a:ext>
            </a:extLst>
          </p:cNvPr>
          <p:cNvGrpSpPr/>
          <p:nvPr/>
        </p:nvGrpSpPr>
        <p:grpSpPr>
          <a:xfrm>
            <a:off x="4114602" y="5318694"/>
            <a:ext cx="430200" cy="195120"/>
            <a:chOff x="7539120" y="5154360"/>
            <a:chExt cx="430200" cy="19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F8A7046-7492-F782-06F5-D59A372BD772}"/>
                    </a:ext>
                  </a:extLst>
                </p14:cNvPr>
                <p14:cNvContentPartPr/>
                <p14:nvPr/>
              </p14:nvContentPartPr>
              <p14:xfrm>
                <a:off x="7539120" y="5262000"/>
                <a:ext cx="338040" cy="27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F8A7046-7492-F782-06F5-D59A372BD77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521120" y="5243760"/>
                  <a:ext cx="373680" cy="634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8530D96-86BF-1D5B-4AF0-5F3B5271216D}"/>
                    </a:ext>
                  </a:extLst>
                </p14:cNvPr>
                <p14:cNvContentPartPr/>
                <p14:nvPr/>
              </p14:nvContentPartPr>
              <p14:xfrm>
                <a:off x="7799040" y="5154360"/>
                <a:ext cx="170280" cy="195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8530D96-86BF-1D5B-4AF0-5F3B5271216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781040" y="5136327"/>
                  <a:ext cx="205920" cy="230826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48177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>
          <a:extLst>
            <a:ext uri="{FF2B5EF4-FFF2-40B4-BE49-F238E27FC236}">
              <a16:creationId xmlns:a16="http://schemas.microsoft.com/office/drawing/2014/main" id="{47B648A3-D5F7-0D38-DF61-89E2BB0F7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>
            <a:extLst>
              <a:ext uri="{FF2B5EF4-FFF2-40B4-BE49-F238E27FC236}">
                <a16:creationId xmlns:a16="http://schemas.microsoft.com/office/drawing/2014/main" id="{920C8AB6-A509-88C3-77D0-C87E3E2C1CAD}"/>
              </a:ext>
            </a:extLst>
          </p:cNvPr>
          <p:cNvSpPr/>
          <p:nvPr/>
        </p:nvSpPr>
        <p:spPr>
          <a:xfrm>
            <a:off x="4892033" y="1321200"/>
            <a:ext cx="7300000" cy="42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600" tIns="0" rIns="609600" bIns="60933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 Black"/>
              </a:rPr>
              <a:t>Thank you!</a:t>
            </a:r>
            <a:endParaRPr lang="en-US" sz="3200" b="1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 Black"/>
            </a:endParaRPr>
          </a:p>
        </p:txBody>
      </p:sp>
      <p:sp>
        <p:nvSpPr>
          <p:cNvPr id="70" name="Google Shape;70;p20">
            <a:extLst>
              <a:ext uri="{FF2B5EF4-FFF2-40B4-BE49-F238E27FC236}">
                <a16:creationId xmlns:a16="http://schemas.microsoft.com/office/drawing/2014/main" id="{11E6C7E5-864F-BF86-921A-8298765389FD}"/>
              </a:ext>
            </a:extLst>
          </p:cNvPr>
          <p:cNvSpPr txBox="1"/>
          <p:nvPr/>
        </p:nvSpPr>
        <p:spPr>
          <a:xfrm>
            <a:off x="6886764" y="-1148512"/>
            <a:ext cx="51328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300"/>
              <a:buFontTx/>
              <a:buNone/>
              <a:tabLst/>
              <a:defRPr/>
            </a:pPr>
            <a:endParaRPr kumimoji="0" sz="17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0183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12949-A796-2C5E-8770-BF0062E5D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68007-2EED-87FE-36C1-E063A3591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Fisheries Management Workshop</a:t>
            </a:r>
            <a:br>
              <a:rPr lang="en-US" dirty="0"/>
            </a:br>
            <a:r>
              <a:rPr lang="en-US" dirty="0"/>
              <a:t>June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45589-9E1E-F899-22F7-99E22360D0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This issue is about global overfishing. 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But for trade economists and analysts it’s about how we will solve the increasingly complex trade issues of tomorrow.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1BA0D-76B6-08C2-DD2B-68069697720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US" dirty="0"/>
              <a:t>We need more research on: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Access agreements</a:t>
            </a:r>
          </a:p>
          <a:p>
            <a:r>
              <a:rPr lang="en-US" dirty="0"/>
              <a:t>Descriptive </a:t>
            </a:r>
            <a:r>
              <a:rPr lang="en-US" i="1" dirty="0"/>
              <a:t>and</a:t>
            </a:r>
            <a:r>
              <a:rPr lang="en-US" dirty="0"/>
              <a:t> empirical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Monitoring techniques and fish stocks</a:t>
            </a:r>
          </a:p>
          <a:p>
            <a:r>
              <a:rPr lang="en-US" dirty="0"/>
              <a:t>Descriptive </a:t>
            </a:r>
            <a:r>
              <a:rPr lang="en-US" i="1" dirty="0"/>
              <a:t>and</a:t>
            </a:r>
            <a:r>
              <a:rPr lang="en-US" dirty="0"/>
              <a:t> empirical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Bottom-up implementation for global agreements  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Global commons problems</a:t>
            </a:r>
          </a:p>
          <a:p>
            <a:r>
              <a:rPr lang="en-US" dirty="0"/>
              <a:t>Global overfishing</a:t>
            </a:r>
          </a:p>
          <a:p>
            <a:r>
              <a:rPr lang="en-US" dirty="0"/>
              <a:t>Space junk</a:t>
            </a:r>
          </a:p>
          <a:p>
            <a:r>
              <a:rPr lang="en-US" dirty="0"/>
              <a:t>So much more</a:t>
            </a:r>
          </a:p>
        </p:txBody>
      </p:sp>
      <p:pic>
        <p:nvPicPr>
          <p:cNvPr id="2050" name="Picture 2" descr="It's not what you think — David Russell">
            <a:extLst>
              <a:ext uri="{FF2B5EF4-FFF2-40B4-BE49-F238E27FC236}">
                <a16:creationId xmlns:a16="http://schemas.microsoft.com/office/drawing/2014/main" id="{B2F180EB-0824-1538-82CB-D5BC0CFE5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964" y="1478897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C8F05B7-AAD6-357A-3055-951B0FDEB380}"/>
              </a:ext>
            </a:extLst>
          </p:cNvPr>
          <p:cNvGrpSpPr/>
          <p:nvPr/>
        </p:nvGrpSpPr>
        <p:grpSpPr>
          <a:xfrm>
            <a:off x="7350840" y="2474160"/>
            <a:ext cx="495000" cy="168840"/>
            <a:chOff x="7350840" y="2474160"/>
            <a:chExt cx="495000" cy="16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E5192B7-B2A9-C28B-5AC8-DF303FD20E5D}"/>
                    </a:ext>
                  </a:extLst>
                </p14:cNvPr>
                <p14:cNvContentPartPr/>
                <p14:nvPr/>
              </p14:nvContentPartPr>
              <p14:xfrm>
                <a:off x="7350840" y="2554080"/>
                <a:ext cx="384840" cy="28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E5192B7-B2A9-C28B-5AC8-DF303FD20E5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33200" y="2536080"/>
                  <a:ext cx="4204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DA132D0-7FFF-5277-8E5C-AFEC09C02F84}"/>
                    </a:ext>
                  </a:extLst>
                </p14:cNvPr>
                <p14:cNvContentPartPr/>
                <p14:nvPr/>
              </p14:nvContentPartPr>
              <p14:xfrm>
                <a:off x="7684560" y="2474160"/>
                <a:ext cx="161280" cy="1688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DA132D0-7FFF-5277-8E5C-AFEC09C02F8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66920" y="2456160"/>
                  <a:ext cx="19692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3E1B9B-52EE-7D18-D904-06A8AD3DCE74}"/>
              </a:ext>
            </a:extLst>
          </p:cNvPr>
          <p:cNvGrpSpPr/>
          <p:nvPr/>
        </p:nvGrpSpPr>
        <p:grpSpPr>
          <a:xfrm>
            <a:off x="7350840" y="3271920"/>
            <a:ext cx="617400" cy="144360"/>
            <a:chOff x="7350840" y="3271920"/>
            <a:chExt cx="617400" cy="14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6EF25B6-A5D0-312D-4274-3AA106F50FA8}"/>
                    </a:ext>
                  </a:extLst>
                </p14:cNvPr>
                <p14:cNvContentPartPr/>
                <p14:nvPr/>
              </p14:nvContentPartPr>
              <p14:xfrm>
                <a:off x="7350840" y="3343920"/>
                <a:ext cx="57312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6EF25B6-A5D0-312D-4274-3AA106F50FA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33200" y="3325920"/>
                  <a:ext cx="608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33328AB-3447-0E17-D110-31FAA0A1D151}"/>
                    </a:ext>
                  </a:extLst>
                </p14:cNvPr>
                <p14:cNvContentPartPr/>
                <p14:nvPr/>
              </p14:nvContentPartPr>
              <p14:xfrm>
                <a:off x="7844040" y="3271920"/>
                <a:ext cx="124200" cy="144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33328AB-3447-0E17-D110-31FAA0A1D15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26040" y="3254280"/>
                  <a:ext cx="15984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E19A69-C561-FE64-8EEC-40AC1B7A14E8}"/>
              </a:ext>
            </a:extLst>
          </p:cNvPr>
          <p:cNvGrpSpPr/>
          <p:nvPr/>
        </p:nvGrpSpPr>
        <p:grpSpPr>
          <a:xfrm>
            <a:off x="7521480" y="4356960"/>
            <a:ext cx="461160" cy="196560"/>
            <a:chOff x="7521480" y="4356960"/>
            <a:chExt cx="461160" cy="19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122FD8C-FA3E-4A8A-A5DF-DDB6DD6F1833}"/>
                    </a:ext>
                  </a:extLst>
                </p14:cNvPr>
                <p14:cNvContentPartPr/>
                <p14:nvPr/>
              </p14:nvContentPartPr>
              <p14:xfrm>
                <a:off x="7521480" y="4446240"/>
                <a:ext cx="393840" cy="9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122FD8C-FA3E-4A8A-A5DF-DDB6DD6F183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03480" y="4428600"/>
                  <a:ext cx="429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E6E8ECE-03A4-6B7F-72AB-69A0BDFDE4B9}"/>
                    </a:ext>
                  </a:extLst>
                </p14:cNvPr>
                <p14:cNvContentPartPr/>
                <p14:nvPr/>
              </p14:nvContentPartPr>
              <p14:xfrm>
                <a:off x="7844040" y="4356960"/>
                <a:ext cx="138600" cy="1965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E6E8ECE-03A4-6B7F-72AB-69A0BDFDE4B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26040" y="4338960"/>
                  <a:ext cx="17424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C79EA71-2710-0580-63A0-4EC488193385}"/>
              </a:ext>
            </a:extLst>
          </p:cNvPr>
          <p:cNvGrpSpPr/>
          <p:nvPr/>
        </p:nvGrpSpPr>
        <p:grpSpPr>
          <a:xfrm>
            <a:off x="7539120" y="5154360"/>
            <a:ext cx="430200" cy="195120"/>
            <a:chOff x="7539120" y="5154360"/>
            <a:chExt cx="430200" cy="19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5E349E7-4543-776B-373E-65A239AB9E5E}"/>
                    </a:ext>
                  </a:extLst>
                </p14:cNvPr>
                <p14:cNvContentPartPr/>
                <p14:nvPr/>
              </p14:nvContentPartPr>
              <p14:xfrm>
                <a:off x="7539120" y="5262000"/>
                <a:ext cx="338040" cy="27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5E349E7-4543-776B-373E-65A239AB9E5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521480" y="5244360"/>
                  <a:ext cx="3736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944C785-D4FB-F4C2-7E18-7DD4CB48CFB6}"/>
                    </a:ext>
                  </a:extLst>
                </p14:cNvPr>
                <p14:cNvContentPartPr/>
                <p14:nvPr/>
              </p14:nvContentPartPr>
              <p14:xfrm>
                <a:off x="7799040" y="5154360"/>
                <a:ext cx="170280" cy="195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944C785-D4FB-F4C2-7E18-7DD4CB48CFB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781400" y="5136720"/>
                  <a:ext cx="205920" cy="230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32119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DA50B-B2FD-F98F-4A7C-7FEE4DDA5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Future Fisheries Management Workshop</a:t>
            </a:r>
            <a:br>
              <a:rPr lang="en-US" sz="2400" dirty="0"/>
            </a:br>
            <a:r>
              <a:rPr lang="en-US" sz="2400" dirty="0" err="1"/>
              <a:t>Mercatus</a:t>
            </a:r>
            <a:r>
              <a:rPr lang="en-US" sz="2400" dirty="0"/>
              <a:t> Center at George Mason University</a:t>
            </a:r>
            <a:br>
              <a:rPr lang="en-US" sz="2400" dirty="0"/>
            </a:br>
            <a:r>
              <a:rPr lang="en-US" sz="2400" dirty="0"/>
              <a:t>Center for Governance and Markets at the University of Pittsburgh</a:t>
            </a:r>
            <a:br>
              <a:rPr lang="en-US" sz="2400" dirty="0"/>
            </a:br>
            <a:r>
              <a:rPr lang="en-US" sz="2400" dirty="0"/>
              <a:t>June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A589E-5E4E-4DDC-2247-FFF4E8E7D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2413639"/>
            <a:ext cx="6096000" cy="3261020"/>
          </a:xfrm>
        </p:spPr>
        <p:txBody>
          <a:bodyPr/>
          <a:lstStyle/>
          <a:p>
            <a:r>
              <a:rPr lang="en-US" dirty="0"/>
              <a:t>Mobilize scholars and policy experts to craft effective and innovative solutions</a:t>
            </a:r>
          </a:p>
          <a:p>
            <a:r>
              <a:rPr lang="en-US" dirty="0"/>
              <a:t>Produce research papers on the causes and solutions</a:t>
            </a:r>
          </a:p>
          <a:p>
            <a:r>
              <a:rPr lang="en-US" dirty="0"/>
              <a:t>Provide novel solutions and implementation techniques for entities like the WTO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A2696-166E-01D9-D0D4-4BCC4326235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096000" y="2494321"/>
            <a:ext cx="6096000" cy="3180338"/>
          </a:xfrm>
        </p:spPr>
        <p:txBody>
          <a:bodyPr/>
          <a:lstStyle/>
          <a:p>
            <a:pPr marL="152396" indent="0">
              <a:buNone/>
            </a:pPr>
            <a:r>
              <a:rPr lang="en-US" dirty="0"/>
              <a:t>Key findings:</a:t>
            </a:r>
          </a:p>
          <a:p>
            <a:pPr marL="152396" indent="0">
              <a:buNone/>
            </a:pPr>
            <a:endParaRPr lang="en-US" dirty="0"/>
          </a:p>
          <a:p>
            <a:r>
              <a:rPr lang="en-US" dirty="0"/>
              <a:t>Focus on bottom-up solutions</a:t>
            </a:r>
          </a:p>
          <a:p>
            <a:endParaRPr lang="en-US" dirty="0"/>
          </a:p>
          <a:p>
            <a:r>
              <a:rPr lang="en-US" dirty="0"/>
              <a:t>Leverage existing international agreements</a:t>
            </a:r>
          </a:p>
          <a:p>
            <a:endParaRPr lang="en-US" dirty="0"/>
          </a:p>
          <a:p>
            <a:r>
              <a:rPr lang="en-US" dirty="0"/>
              <a:t>Swift implementation and technical assistance for developing countries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C6DF27-08AD-884B-E87C-879ACA89862F}"/>
              </a:ext>
            </a:extLst>
          </p:cNvPr>
          <p:cNvSpPr txBox="1"/>
          <p:nvPr/>
        </p:nvSpPr>
        <p:spPr>
          <a:xfrm>
            <a:off x="1066801" y="5791200"/>
            <a:ext cx="10811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Watch the video on the workshop:</a:t>
            </a:r>
            <a:endParaRPr lang="en-US" dirty="0"/>
          </a:p>
          <a:p>
            <a:r>
              <a:rPr lang="en-US" dirty="0"/>
              <a:t>https://youtu.be/fPdVVIbfnVs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EDB036-260A-77EE-D96B-8922B9641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728" y="5369924"/>
            <a:ext cx="3128683" cy="142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59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A2A9EFAB-F49D-5CFA-1AB0-FB8D23474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CC40-CC05-4977-8A49-C6FF1DBB02E7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1D7509-AF6F-8645-D629-AD3709E8D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748007"/>
            <a:ext cx="8424863" cy="536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313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DA1A0-68E8-64BE-D112-E70F0672B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F11A99E2-9AF4-A334-8D5D-567E56C6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7494" y="6356350"/>
            <a:ext cx="2743200" cy="365125"/>
          </a:xfrm>
        </p:spPr>
        <p:txBody>
          <a:bodyPr/>
          <a:lstStyle/>
          <a:p>
            <a:fld id="{6769CC40-CC05-4977-8A49-C6FF1DBB02E7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66D2BF-CD0F-C0F5-66FD-CF30FDC09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748007"/>
            <a:ext cx="8424863" cy="536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484BB3-595C-3AAD-19C8-9A2E036A2873}"/>
              </a:ext>
            </a:extLst>
          </p:cNvPr>
          <p:cNvSpPr/>
          <p:nvPr/>
        </p:nvSpPr>
        <p:spPr>
          <a:xfrm>
            <a:off x="5210175" y="2066924"/>
            <a:ext cx="6529388" cy="4289425"/>
          </a:xfrm>
          <a:custGeom>
            <a:avLst/>
            <a:gdLst>
              <a:gd name="connsiteX0" fmla="*/ 0 w 6529388"/>
              <a:gd name="connsiteY0" fmla="*/ 714918 h 4289425"/>
              <a:gd name="connsiteX1" fmla="*/ 714918 w 6529388"/>
              <a:gd name="connsiteY1" fmla="*/ 0 h 4289425"/>
              <a:gd name="connsiteX2" fmla="*/ 1128548 w 6529388"/>
              <a:gd name="connsiteY2" fmla="*/ 0 h 4289425"/>
              <a:gd name="connsiteX3" fmla="*/ 1695165 w 6529388"/>
              <a:gd name="connsiteY3" fmla="*/ 0 h 4289425"/>
              <a:gd name="connsiteX4" fmla="*/ 2210787 w 6529388"/>
              <a:gd name="connsiteY4" fmla="*/ 0 h 4289425"/>
              <a:gd name="connsiteX5" fmla="*/ 2726408 w 6529388"/>
              <a:gd name="connsiteY5" fmla="*/ 0 h 4289425"/>
              <a:gd name="connsiteX6" fmla="*/ 3293025 w 6529388"/>
              <a:gd name="connsiteY6" fmla="*/ 0 h 4289425"/>
              <a:gd name="connsiteX7" fmla="*/ 3706655 w 6529388"/>
              <a:gd name="connsiteY7" fmla="*/ 0 h 4289425"/>
              <a:gd name="connsiteX8" fmla="*/ 4273272 w 6529388"/>
              <a:gd name="connsiteY8" fmla="*/ 0 h 4289425"/>
              <a:gd name="connsiteX9" fmla="*/ 4890884 w 6529388"/>
              <a:gd name="connsiteY9" fmla="*/ 0 h 4289425"/>
              <a:gd name="connsiteX10" fmla="*/ 5304515 w 6529388"/>
              <a:gd name="connsiteY10" fmla="*/ 0 h 4289425"/>
              <a:gd name="connsiteX11" fmla="*/ 5814470 w 6529388"/>
              <a:gd name="connsiteY11" fmla="*/ 0 h 4289425"/>
              <a:gd name="connsiteX12" fmla="*/ 6529388 w 6529388"/>
              <a:gd name="connsiteY12" fmla="*/ 714918 h 4289425"/>
              <a:gd name="connsiteX13" fmla="*/ 6529388 w 6529388"/>
              <a:gd name="connsiteY13" fmla="*/ 1315432 h 4289425"/>
              <a:gd name="connsiteX14" fmla="*/ 6529388 w 6529388"/>
              <a:gd name="connsiteY14" fmla="*/ 1830158 h 4289425"/>
              <a:gd name="connsiteX15" fmla="*/ 6529388 w 6529388"/>
              <a:gd name="connsiteY15" fmla="*/ 2373480 h 4289425"/>
              <a:gd name="connsiteX16" fmla="*/ 6529388 w 6529388"/>
              <a:gd name="connsiteY16" fmla="*/ 2859610 h 4289425"/>
              <a:gd name="connsiteX17" fmla="*/ 6529388 w 6529388"/>
              <a:gd name="connsiteY17" fmla="*/ 3574507 h 4289425"/>
              <a:gd name="connsiteX18" fmla="*/ 5814470 w 6529388"/>
              <a:gd name="connsiteY18" fmla="*/ 4289425 h 4289425"/>
              <a:gd name="connsiteX19" fmla="*/ 5145862 w 6529388"/>
              <a:gd name="connsiteY19" fmla="*/ 4289425 h 4289425"/>
              <a:gd name="connsiteX20" fmla="*/ 4477254 w 6529388"/>
              <a:gd name="connsiteY20" fmla="*/ 4289425 h 4289425"/>
              <a:gd name="connsiteX21" fmla="*/ 3859642 w 6529388"/>
              <a:gd name="connsiteY21" fmla="*/ 4289425 h 4289425"/>
              <a:gd name="connsiteX22" fmla="*/ 3191034 w 6529388"/>
              <a:gd name="connsiteY22" fmla="*/ 4289425 h 4289425"/>
              <a:gd name="connsiteX23" fmla="*/ 2522426 w 6529388"/>
              <a:gd name="connsiteY23" fmla="*/ 4289425 h 4289425"/>
              <a:gd name="connsiteX24" fmla="*/ 1955809 w 6529388"/>
              <a:gd name="connsiteY24" fmla="*/ 4289425 h 4289425"/>
              <a:gd name="connsiteX25" fmla="*/ 1338197 w 6529388"/>
              <a:gd name="connsiteY25" fmla="*/ 4289425 h 4289425"/>
              <a:gd name="connsiteX26" fmla="*/ 714918 w 6529388"/>
              <a:gd name="connsiteY26" fmla="*/ 4289425 h 4289425"/>
              <a:gd name="connsiteX27" fmla="*/ 0 w 6529388"/>
              <a:gd name="connsiteY27" fmla="*/ 3574507 h 4289425"/>
              <a:gd name="connsiteX28" fmla="*/ 0 w 6529388"/>
              <a:gd name="connsiteY28" fmla="*/ 2973993 h 4289425"/>
              <a:gd name="connsiteX29" fmla="*/ 0 w 6529388"/>
              <a:gd name="connsiteY29" fmla="*/ 2373480 h 4289425"/>
              <a:gd name="connsiteX30" fmla="*/ 0 w 6529388"/>
              <a:gd name="connsiteY30" fmla="*/ 1801562 h 4289425"/>
              <a:gd name="connsiteX31" fmla="*/ 0 w 6529388"/>
              <a:gd name="connsiteY31" fmla="*/ 1258240 h 4289425"/>
              <a:gd name="connsiteX32" fmla="*/ 0 w 6529388"/>
              <a:gd name="connsiteY32" fmla="*/ 714918 h 428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529388" h="4289425" fill="none" extrusionOk="0">
                <a:moveTo>
                  <a:pt x="0" y="714918"/>
                </a:moveTo>
                <a:cubicBezTo>
                  <a:pt x="-99814" y="349913"/>
                  <a:pt x="303583" y="-34206"/>
                  <a:pt x="714918" y="0"/>
                </a:cubicBezTo>
                <a:cubicBezTo>
                  <a:pt x="845206" y="-44411"/>
                  <a:pt x="956610" y="27636"/>
                  <a:pt x="1128548" y="0"/>
                </a:cubicBezTo>
                <a:cubicBezTo>
                  <a:pt x="1300486" y="-27636"/>
                  <a:pt x="1531657" y="66699"/>
                  <a:pt x="1695165" y="0"/>
                </a:cubicBezTo>
                <a:cubicBezTo>
                  <a:pt x="1858673" y="-66699"/>
                  <a:pt x="1981347" y="8893"/>
                  <a:pt x="2210787" y="0"/>
                </a:cubicBezTo>
                <a:cubicBezTo>
                  <a:pt x="2440227" y="-8893"/>
                  <a:pt x="2568467" y="53829"/>
                  <a:pt x="2726408" y="0"/>
                </a:cubicBezTo>
                <a:cubicBezTo>
                  <a:pt x="2884349" y="-53829"/>
                  <a:pt x="3036432" y="27949"/>
                  <a:pt x="3293025" y="0"/>
                </a:cubicBezTo>
                <a:cubicBezTo>
                  <a:pt x="3549618" y="-27949"/>
                  <a:pt x="3617775" y="8675"/>
                  <a:pt x="3706655" y="0"/>
                </a:cubicBezTo>
                <a:cubicBezTo>
                  <a:pt x="3795535" y="-8675"/>
                  <a:pt x="4054460" y="59286"/>
                  <a:pt x="4273272" y="0"/>
                </a:cubicBezTo>
                <a:cubicBezTo>
                  <a:pt x="4492084" y="-59286"/>
                  <a:pt x="4728826" y="7462"/>
                  <a:pt x="4890884" y="0"/>
                </a:cubicBezTo>
                <a:cubicBezTo>
                  <a:pt x="5052942" y="-7462"/>
                  <a:pt x="5210425" y="7590"/>
                  <a:pt x="5304515" y="0"/>
                </a:cubicBezTo>
                <a:cubicBezTo>
                  <a:pt x="5398605" y="-7590"/>
                  <a:pt x="5674014" y="2731"/>
                  <a:pt x="5814470" y="0"/>
                </a:cubicBezTo>
                <a:cubicBezTo>
                  <a:pt x="6232424" y="-85514"/>
                  <a:pt x="6524877" y="209102"/>
                  <a:pt x="6529388" y="714918"/>
                </a:cubicBezTo>
                <a:cubicBezTo>
                  <a:pt x="6558297" y="850705"/>
                  <a:pt x="6505875" y="1164470"/>
                  <a:pt x="6529388" y="1315432"/>
                </a:cubicBezTo>
                <a:cubicBezTo>
                  <a:pt x="6552901" y="1466394"/>
                  <a:pt x="6491060" y="1638886"/>
                  <a:pt x="6529388" y="1830158"/>
                </a:cubicBezTo>
                <a:cubicBezTo>
                  <a:pt x="6567716" y="2021430"/>
                  <a:pt x="6493004" y="2229913"/>
                  <a:pt x="6529388" y="2373480"/>
                </a:cubicBezTo>
                <a:cubicBezTo>
                  <a:pt x="6565772" y="2517047"/>
                  <a:pt x="6475642" y="2760712"/>
                  <a:pt x="6529388" y="2859610"/>
                </a:cubicBezTo>
                <a:cubicBezTo>
                  <a:pt x="6583134" y="2958508"/>
                  <a:pt x="6487005" y="3257196"/>
                  <a:pt x="6529388" y="3574507"/>
                </a:cubicBezTo>
                <a:cubicBezTo>
                  <a:pt x="6513616" y="3952123"/>
                  <a:pt x="6159055" y="4371382"/>
                  <a:pt x="5814470" y="4289425"/>
                </a:cubicBezTo>
                <a:cubicBezTo>
                  <a:pt x="5546734" y="4304463"/>
                  <a:pt x="5448263" y="4216236"/>
                  <a:pt x="5145862" y="4289425"/>
                </a:cubicBezTo>
                <a:cubicBezTo>
                  <a:pt x="4843461" y="4362614"/>
                  <a:pt x="4673540" y="4212085"/>
                  <a:pt x="4477254" y="4289425"/>
                </a:cubicBezTo>
                <a:cubicBezTo>
                  <a:pt x="4280968" y="4366765"/>
                  <a:pt x="4151474" y="4237730"/>
                  <a:pt x="3859642" y="4289425"/>
                </a:cubicBezTo>
                <a:cubicBezTo>
                  <a:pt x="3567810" y="4341120"/>
                  <a:pt x="3415499" y="4227063"/>
                  <a:pt x="3191034" y="4289425"/>
                </a:cubicBezTo>
                <a:cubicBezTo>
                  <a:pt x="2966569" y="4351787"/>
                  <a:pt x="2776301" y="4231799"/>
                  <a:pt x="2522426" y="4289425"/>
                </a:cubicBezTo>
                <a:cubicBezTo>
                  <a:pt x="2268551" y="4347051"/>
                  <a:pt x="2171751" y="4248202"/>
                  <a:pt x="1955809" y="4289425"/>
                </a:cubicBezTo>
                <a:cubicBezTo>
                  <a:pt x="1739867" y="4330648"/>
                  <a:pt x="1525384" y="4274270"/>
                  <a:pt x="1338197" y="4289425"/>
                </a:cubicBezTo>
                <a:cubicBezTo>
                  <a:pt x="1151010" y="4304580"/>
                  <a:pt x="938413" y="4234908"/>
                  <a:pt x="714918" y="4289425"/>
                </a:cubicBezTo>
                <a:cubicBezTo>
                  <a:pt x="269745" y="4240693"/>
                  <a:pt x="10546" y="3941293"/>
                  <a:pt x="0" y="3574507"/>
                </a:cubicBezTo>
                <a:cubicBezTo>
                  <a:pt x="-53905" y="3293949"/>
                  <a:pt x="68679" y="3198055"/>
                  <a:pt x="0" y="2973993"/>
                </a:cubicBezTo>
                <a:cubicBezTo>
                  <a:pt x="-68679" y="2749931"/>
                  <a:pt x="9718" y="2507651"/>
                  <a:pt x="0" y="2373480"/>
                </a:cubicBezTo>
                <a:cubicBezTo>
                  <a:pt x="-9718" y="2239309"/>
                  <a:pt x="34067" y="1964546"/>
                  <a:pt x="0" y="1801562"/>
                </a:cubicBezTo>
                <a:cubicBezTo>
                  <a:pt x="-34067" y="1638578"/>
                  <a:pt x="13437" y="1470401"/>
                  <a:pt x="0" y="1258240"/>
                </a:cubicBezTo>
                <a:cubicBezTo>
                  <a:pt x="-13437" y="1046079"/>
                  <a:pt x="6270" y="905978"/>
                  <a:pt x="0" y="714918"/>
                </a:cubicBezTo>
                <a:close/>
              </a:path>
              <a:path w="6529388" h="4289425" stroke="0" extrusionOk="0">
                <a:moveTo>
                  <a:pt x="0" y="714918"/>
                </a:moveTo>
                <a:cubicBezTo>
                  <a:pt x="4243" y="237302"/>
                  <a:pt x="416952" y="-13181"/>
                  <a:pt x="714918" y="0"/>
                </a:cubicBezTo>
                <a:cubicBezTo>
                  <a:pt x="885492" y="-73792"/>
                  <a:pt x="1196173" y="19627"/>
                  <a:pt x="1383526" y="0"/>
                </a:cubicBezTo>
                <a:cubicBezTo>
                  <a:pt x="1570879" y="-19627"/>
                  <a:pt x="1751543" y="32652"/>
                  <a:pt x="1848152" y="0"/>
                </a:cubicBezTo>
                <a:cubicBezTo>
                  <a:pt x="1944761" y="-32652"/>
                  <a:pt x="2110386" y="13450"/>
                  <a:pt x="2312778" y="0"/>
                </a:cubicBezTo>
                <a:cubicBezTo>
                  <a:pt x="2515170" y="-13450"/>
                  <a:pt x="2683615" y="38158"/>
                  <a:pt x="2828399" y="0"/>
                </a:cubicBezTo>
                <a:cubicBezTo>
                  <a:pt x="2973183" y="-38158"/>
                  <a:pt x="3227232" y="14937"/>
                  <a:pt x="3395016" y="0"/>
                </a:cubicBezTo>
                <a:cubicBezTo>
                  <a:pt x="3562800" y="-14937"/>
                  <a:pt x="3803733" y="1872"/>
                  <a:pt x="4063624" y="0"/>
                </a:cubicBezTo>
                <a:cubicBezTo>
                  <a:pt x="4323515" y="-1872"/>
                  <a:pt x="4412427" y="48905"/>
                  <a:pt x="4681236" y="0"/>
                </a:cubicBezTo>
                <a:cubicBezTo>
                  <a:pt x="4950045" y="-48905"/>
                  <a:pt x="5282108" y="134901"/>
                  <a:pt x="5814470" y="0"/>
                </a:cubicBezTo>
                <a:cubicBezTo>
                  <a:pt x="6240823" y="-58517"/>
                  <a:pt x="6461813" y="361535"/>
                  <a:pt x="6529388" y="714918"/>
                </a:cubicBezTo>
                <a:cubicBezTo>
                  <a:pt x="6559052" y="912098"/>
                  <a:pt x="6480734" y="984162"/>
                  <a:pt x="6529388" y="1201048"/>
                </a:cubicBezTo>
                <a:cubicBezTo>
                  <a:pt x="6578042" y="1417934"/>
                  <a:pt x="6521065" y="1619198"/>
                  <a:pt x="6529388" y="1801562"/>
                </a:cubicBezTo>
                <a:cubicBezTo>
                  <a:pt x="6537711" y="1983926"/>
                  <a:pt x="6508953" y="2200686"/>
                  <a:pt x="6529388" y="2316288"/>
                </a:cubicBezTo>
                <a:cubicBezTo>
                  <a:pt x="6549823" y="2431890"/>
                  <a:pt x="6528642" y="2738775"/>
                  <a:pt x="6529388" y="2945397"/>
                </a:cubicBezTo>
                <a:cubicBezTo>
                  <a:pt x="6530134" y="3152019"/>
                  <a:pt x="6482441" y="3438598"/>
                  <a:pt x="6529388" y="3574507"/>
                </a:cubicBezTo>
                <a:cubicBezTo>
                  <a:pt x="6558148" y="3965170"/>
                  <a:pt x="6237115" y="4331501"/>
                  <a:pt x="5814470" y="4289425"/>
                </a:cubicBezTo>
                <a:cubicBezTo>
                  <a:pt x="5662524" y="4318343"/>
                  <a:pt x="5351906" y="4289008"/>
                  <a:pt x="5196858" y="4289425"/>
                </a:cubicBezTo>
                <a:cubicBezTo>
                  <a:pt x="5041810" y="4289842"/>
                  <a:pt x="4795523" y="4288618"/>
                  <a:pt x="4630241" y="4289425"/>
                </a:cubicBezTo>
                <a:cubicBezTo>
                  <a:pt x="4464959" y="4290232"/>
                  <a:pt x="4210392" y="4224358"/>
                  <a:pt x="4012628" y="4289425"/>
                </a:cubicBezTo>
                <a:cubicBezTo>
                  <a:pt x="3814864" y="4354492"/>
                  <a:pt x="3633267" y="4226513"/>
                  <a:pt x="3395016" y="4289425"/>
                </a:cubicBezTo>
                <a:cubicBezTo>
                  <a:pt x="3156765" y="4352337"/>
                  <a:pt x="3128257" y="4243223"/>
                  <a:pt x="2981386" y="4289425"/>
                </a:cubicBezTo>
                <a:cubicBezTo>
                  <a:pt x="2834515" y="4335627"/>
                  <a:pt x="2532956" y="4285846"/>
                  <a:pt x="2363773" y="4289425"/>
                </a:cubicBezTo>
                <a:cubicBezTo>
                  <a:pt x="2194590" y="4293004"/>
                  <a:pt x="1914013" y="4276824"/>
                  <a:pt x="1797156" y="4289425"/>
                </a:cubicBezTo>
                <a:cubicBezTo>
                  <a:pt x="1680299" y="4302026"/>
                  <a:pt x="1094426" y="4179863"/>
                  <a:pt x="714918" y="4289425"/>
                </a:cubicBezTo>
                <a:cubicBezTo>
                  <a:pt x="258253" y="4196556"/>
                  <a:pt x="-5519" y="3926515"/>
                  <a:pt x="0" y="3574507"/>
                </a:cubicBezTo>
                <a:cubicBezTo>
                  <a:pt x="-43391" y="3323563"/>
                  <a:pt x="4240" y="3239054"/>
                  <a:pt x="0" y="3002589"/>
                </a:cubicBezTo>
                <a:cubicBezTo>
                  <a:pt x="-4240" y="2766124"/>
                  <a:pt x="43550" y="2699580"/>
                  <a:pt x="0" y="2516459"/>
                </a:cubicBezTo>
                <a:cubicBezTo>
                  <a:pt x="-43550" y="2333338"/>
                  <a:pt x="64937" y="2142439"/>
                  <a:pt x="0" y="1973137"/>
                </a:cubicBezTo>
                <a:cubicBezTo>
                  <a:pt x="-64937" y="1803835"/>
                  <a:pt x="7506" y="1659573"/>
                  <a:pt x="0" y="1487007"/>
                </a:cubicBezTo>
                <a:cubicBezTo>
                  <a:pt x="-7506" y="1314441"/>
                  <a:pt x="65746" y="1057648"/>
                  <a:pt x="0" y="714918"/>
                </a:cubicBezTo>
                <a:close/>
              </a:path>
            </a:pathLst>
          </a:custGeom>
          <a:ln w="57150">
            <a:solidFill>
              <a:srgbClr val="6DD0DD"/>
            </a:solidFill>
            <a:extLst>
              <a:ext uri="{C807C97D-BFC1-408E-A445-0C87EB9F89A2}">
                <ask:lineSketchStyleProps xmlns:ask="http://schemas.microsoft.com/office/drawing/2018/sketchyshapes" sd="201492653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kern="1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pollock fishery of the central Bering Sea. </a:t>
            </a:r>
          </a:p>
          <a:p>
            <a:pPr algn="ctr"/>
            <a:r>
              <a:rPr lang="en-US" sz="1800" kern="1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would be one of the largest fisheries in the world if it still existed, but overfishing led to its collapse. </a:t>
            </a:r>
          </a:p>
          <a:p>
            <a:pPr algn="ctr"/>
            <a:endParaRPr lang="en-US" kern="1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800" kern="1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fishing “moratorium” in that area was declared in the 1990s, but only after the area was maximally fished. </a:t>
            </a:r>
          </a:p>
          <a:p>
            <a:pPr algn="ctr"/>
            <a:endParaRPr lang="en-US" kern="1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800" kern="1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was unable to </a:t>
            </a:r>
            <a:r>
              <a:rPr lang="en-US" sz="1800" kern="1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recover.</a:t>
            </a:r>
            <a:endParaRPr lang="en-US" sz="1800" kern="1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60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8977B-4FA5-8214-1B17-EA3863278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254CA2D8-894F-7B97-E44B-F8A4D5543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7494" y="6356350"/>
            <a:ext cx="2743200" cy="365125"/>
          </a:xfrm>
        </p:spPr>
        <p:txBody>
          <a:bodyPr/>
          <a:lstStyle/>
          <a:p>
            <a:fld id="{6769CC40-CC05-4977-8A49-C6FF1DBB02E7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06D24A-60B9-3CBC-2CDA-77633721F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748007"/>
            <a:ext cx="8424863" cy="536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0C74B6-FE94-FA8F-AF5E-52CA682ABCB0}"/>
              </a:ext>
            </a:extLst>
          </p:cNvPr>
          <p:cNvSpPr/>
          <p:nvPr/>
        </p:nvSpPr>
        <p:spPr>
          <a:xfrm>
            <a:off x="5210175" y="2066924"/>
            <a:ext cx="6529388" cy="4289425"/>
          </a:xfrm>
          <a:custGeom>
            <a:avLst/>
            <a:gdLst>
              <a:gd name="connsiteX0" fmla="*/ 0 w 6529388"/>
              <a:gd name="connsiteY0" fmla="*/ 714918 h 4289425"/>
              <a:gd name="connsiteX1" fmla="*/ 714918 w 6529388"/>
              <a:gd name="connsiteY1" fmla="*/ 0 h 4289425"/>
              <a:gd name="connsiteX2" fmla="*/ 1128548 w 6529388"/>
              <a:gd name="connsiteY2" fmla="*/ 0 h 4289425"/>
              <a:gd name="connsiteX3" fmla="*/ 1695165 w 6529388"/>
              <a:gd name="connsiteY3" fmla="*/ 0 h 4289425"/>
              <a:gd name="connsiteX4" fmla="*/ 2210787 w 6529388"/>
              <a:gd name="connsiteY4" fmla="*/ 0 h 4289425"/>
              <a:gd name="connsiteX5" fmla="*/ 2726408 w 6529388"/>
              <a:gd name="connsiteY5" fmla="*/ 0 h 4289425"/>
              <a:gd name="connsiteX6" fmla="*/ 3293025 w 6529388"/>
              <a:gd name="connsiteY6" fmla="*/ 0 h 4289425"/>
              <a:gd name="connsiteX7" fmla="*/ 3706655 w 6529388"/>
              <a:gd name="connsiteY7" fmla="*/ 0 h 4289425"/>
              <a:gd name="connsiteX8" fmla="*/ 4273272 w 6529388"/>
              <a:gd name="connsiteY8" fmla="*/ 0 h 4289425"/>
              <a:gd name="connsiteX9" fmla="*/ 4890884 w 6529388"/>
              <a:gd name="connsiteY9" fmla="*/ 0 h 4289425"/>
              <a:gd name="connsiteX10" fmla="*/ 5304515 w 6529388"/>
              <a:gd name="connsiteY10" fmla="*/ 0 h 4289425"/>
              <a:gd name="connsiteX11" fmla="*/ 5814470 w 6529388"/>
              <a:gd name="connsiteY11" fmla="*/ 0 h 4289425"/>
              <a:gd name="connsiteX12" fmla="*/ 6529388 w 6529388"/>
              <a:gd name="connsiteY12" fmla="*/ 714918 h 4289425"/>
              <a:gd name="connsiteX13" fmla="*/ 6529388 w 6529388"/>
              <a:gd name="connsiteY13" fmla="*/ 1315432 h 4289425"/>
              <a:gd name="connsiteX14" fmla="*/ 6529388 w 6529388"/>
              <a:gd name="connsiteY14" fmla="*/ 1830158 h 4289425"/>
              <a:gd name="connsiteX15" fmla="*/ 6529388 w 6529388"/>
              <a:gd name="connsiteY15" fmla="*/ 2373480 h 4289425"/>
              <a:gd name="connsiteX16" fmla="*/ 6529388 w 6529388"/>
              <a:gd name="connsiteY16" fmla="*/ 2859610 h 4289425"/>
              <a:gd name="connsiteX17" fmla="*/ 6529388 w 6529388"/>
              <a:gd name="connsiteY17" fmla="*/ 3574507 h 4289425"/>
              <a:gd name="connsiteX18" fmla="*/ 5814470 w 6529388"/>
              <a:gd name="connsiteY18" fmla="*/ 4289425 h 4289425"/>
              <a:gd name="connsiteX19" fmla="*/ 5145862 w 6529388"/>
              <a:gd name="connsiteY19" fmla="*/ 4289425 h 4289425"/>
              <a:gd name="connsiteX20" fmla="*/ 4477254 w 6529388"/>
              <a:gd name="connsiteY20" fmla="*/ 4289425 h 4289425"/>
              <a:gd name="connsiteX21" fmla="*/ 3859642 w 6529388"/>
              <a:gd name="connsiteY21" fmla="*/ 4289425 h 4289425"/>
              <a:gd name="connsiteX22" fmla="*/ 3191034 w 6529388"/>
              <a:gd name="connsiteY22" fmla="*/ 4289425 h 4289425"/>
              <a:gd name="connsiteX23" fmla="*/ 2522426 w 6529388"/>
              <a:gd name="connsiteY23" fmla="*/ 4289425 h 4289425"/>
              <a:gd name="connsiteX24" fmla="*/ 1955809 w 6529388"/>
              <a:gd name="connsiteY24" fmla="*/ 4289425 h 4289425"/>
              <a:gd name="connsiteX25" fmla="*/ 1338197 w 6529388"/>
              <a:gd name="connsiteY25" fmla="*/ 4289425 h 4289425"/>
              <a:gd name="connsiteX26" fmla="*/ 714918 w 6529388"/>
              <a:gd name="connsiteY26" fmla="*/ 4289425 h 4289425"/>
              <a:gd name="connsiteX27" fmla="*/ 0 w 6529388"/>
              <a:gd name="connsiteY27" fmla="*/ 3574507 h 4289425"/>
              <a:gd name="connsiteX28" fmla="*/ 0 w 6529388"/>
              <a:gd name="connsiteY28" fmla="*/ 2973993 h 4289425"/>
              <a:gd name="connsiteX29" fmla="*/ 0 w 6529388"/>
              <a:gd name="connsiteY29" fmla="*/ 2373480 h 4289425"/>
              <a:gd name="connsiteX30" fmla="*/ 0 w 6529388"/>
              <a:gd name="connsiteY30" fmla="*/ 1801562 h 4289425"/>
              <a:gd name="connsiteX31" fmla="*/ 0 w 6529388"/>
              <a:gd name="connsiteY31" fmla="*/ 1258240 h 4289425"/>
              <a:gd name="connsiteX32" fmla="*/ 0 w 6529388"/>
              <a:gd name="connsiteY32" fmla="*/ 714918 h 428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529388" h="4289425" fill="none" extrusionOk="0">
                <a:moveTo>
                  <a:pt x="0" y="714918"/>
                </a:moveTo>
                <a:cubicBezTo>
                  <a:pt x="-99814" y="349913"/>
                  <a:pt x="303583" y="-34206"/>
                  <a:pt x="714918" y="0"/>
                </a:cubicBezTo>
                <a:cubicBezTo>
                  <a:pt x="845206" y="-44411"/>
                  <a:pt x="956610" y="27636"/>
                  <a:pt x="1128548" y="0"/>
                </a:cubicBezTo>
                <a:cubicBezTo>
                  <a:pt x="1300486" y="-27636"/>
                  <a:pt x="1531657" y="66699"/>
                  <a:pt x="1695165" y="0"/>
                </a:cubicBezTo>
                <a:cubicBezTo>
                  <a:pt x="1858673" y="-66699"/>
                  <a:pt x="1981347" y="8893"/>
                  <a:pt x="2210787" y="0"/>
                </a:cubicBezTo>
                <a:cubicBezTo>
                  <a:pt x="2440227" y="-8893"/>
                  <a:pt x="2568467" y="53829"/>
                  <a:pt x="2726408" y="0"/>
                </a:cubicBezTo>
                <a:cubicBezTo>
                  <a:pt x="2884349" y="-53829"/>
                  <a:pt x="3036432" y="27949"/>
                  <a:pt x="3293025" y="0"/>
                </a:cubicBezTo>
                <a:cubicBezTo>
                  <a:pt x="3549618" y="-27949"/>
                  <a:pt x="3617775" y="8675"/>
                  <a:pt x="3706655" y="0"/>
                </a:cubicBezTo>
                <a:cubicBezTo>
                  <a:pt x="3795535" y="-8675"/>
                  <a:pt x="4054460" y="59286"/>
                  <a:pt x="4273272" y="0"/>
                </a:cubicBezTo>
                <a:cubicBezTo>
                  <a:pt x="4492084" y="-59286"/>
                  <a:pt x="4728826" y="7462"/>
                  <a:pt x="4890884" y="0"/>
                </a:cubicBezTo>
                <a:cubicBezTo>
                  <a:pt x="5052942" y="-7462"/>
                  <a:pt x="5210425" y="7590"/>
                  <a:pt x="5304515" y="0"/>
                </a:cubicBezTo>
                <a:cubicBezTo>
                  <a:pt x="5398605" y="-7590"/>
                  <a:pt x="5674014" y="2731"/>
                  <a:pt x="5814470" y="0"/>
                </a:cubicBezTo>
                <a:cubicBezTo>
                  <a:pt x="6232424" y="-85514"/>
                  <a:pt x="6524877" y="209102"/>
                  <a:pt x="6529388" y="714918"/>
                </a:cubicBezTo>
                <a:cubicBezTo>
                  <a:pt x="6558297" y="850705"/>
                  <a:pt x="6505875" y="1164470"/>
                  <a:pt x="6529388" y="1315432"/>
                </a:cubicBezTo>
                <a:cubicBezTo>
                  <a:pt x="6552901" y="1466394"/>
                  <a:pt x="6491060" y="1638886"/>
                  <a:pt x="6529388" y="1830158"/>
                </a:cubicBezTo>
                <a:cubicBezTo>
                  <a:pt x="6567716" y="2021430"/>
                  <a:pt x="6493004" y="2229913"/>
                  <a:pt x="6529388" y="2373480"/>
                </a:cubicBezTo>
                <a:cubicBezTo>
                  <a:pt x="6565772" y="2517047"/>
                  <a:pt x="6475642" y="2760712"/>
                  <a:pt x="6529388" y="2859610"/>
                </a:cubicBezTo>
                <a:cubicBezTo>
                  <a:pt x="6583134" y="2958508"/>
                  <a:pt x="6487005" y="3257196"/>
                  <a:pt x="6529388" y="3574507"/>
                </a:cubicBezTo>
                <a:cubicBezTo>
                  <a:pt x="6513616" y="3952123"/>
                  <a:pt x="6159055" y="4371382"/>
                  <a:pt x="5814470" y="4289425"/>
                </a:cubicBezTo>
                <a:cubicBezTo>
                  <a:pt x="5546734" y="4304463"/>
                  <a:pt x="5448263" y="4216236"/>
                  <a:pt x="5145862" y="4289425"/>
                </a:cubicBezTo>
                <a:cubicBezTo>
                  <a:pt x="4843461" y="4362614"/>
                  <a:pt x="4673540" y="4212085"/>
                  <a:pt x="4477254" y="4289425"/>
                </a:cubicBezTo>
                <a:cubicBezTo>
                  <a:pt x="4280968" y="4366765"/>
                  <a:pt x="4151474" y="4237730"/>
                  <a:pt x="3859642" y="4289425"/>
                </a:cubicBezTo>
                <a:cubicBezTo>
                  <a:pt x="3567810" y="4341120"/>
                  <a:pt x="3415499" y="4227063"/>
                  <a:pt x="3191034" y="4289425"/>
                </a:cubicBezTo>
                <a:cubicBezTo>
                  <a:pt x="2966569" y="4351787"/>
                  <a:pt x="2776301" y="4231799"/>
                  <a:pt x="2522426" y="4289425"/>
                </a:cubicBezTo>
                <a:cubicBezTo>
                  <a:pt x="2268551" y="4347051"/>
                  <a:pt x="2171751" y="4248202"/>
                  <a:pt x="1955809" y="4289425"/>
                </a:cubicBezTo>
                <a:cubicBezTo>
                  <a:pt x="1739867" y="4330648"/>
                  <a:pt x="1525384" y="4274270"/>
                  <a:pt x="1338197" y="4289425"/>
                </a:cubicBezTo>
                <a:cubicBezTo>
                  <a:pt x="1151010" y="4304580"/>
                  <a:pt x="938413" y="4234908"/>
                  <a:pt x="714918" y="4289425"/>
                </a:cubicBezTo>
                <a:cubicBezTo>
                  <a:pt x="269745" y="4240693"/>
                  <a:pt x="10546" y="3941293"/>
                  <a:pt x="0" y="3574507"/>
                </a:cubicBezTo>
                <a:cubicBezTo>
                  <a:pt x="-53905" y="3293949"/>
                  <a:pt x="68679" y="3198055"/>
                  <a:pt x="0" y="2973993"/>
                </a:cubicBezTo>
                <a:cubicBezTo>
                  <a:pt x="-68679" y="2749931"/>
                  <a:pt x="9718" y="2507651"/>
                  <a:pt x="0" y="2373480"/>
                </a:cubicBezTo>
                <a:cubicBezTo>
                  <a:pt x="-9718" y="2239309"/>
                  <a:pt x="34067" y="1964546"/>
                  <a:pt x="0" y="1801562"/>
                </a:cubicBezTo>
                <a:cubicBezTo>
                  <a:pt x="-34067" y="1638578"/>
                  <a:pt x="13437" y="1470401"/>
                  <a:pt x="0" y="1258240"/>
                </a:cubicBezTo>
                <a:cubicBezTo>
                  <a:pt x="-13437" y="1046079"/>
                  <a:pt x="6270" y="905978"/>
                  <a:pt x="0" y="714918"/>
                </a:cubicBezTo>
                <a:close/>
              </a:path>
              <a:path w="6529388" h="4289425" stroke="0" extrusionOk="0">
                <a:moveTo>
                  <a:pt x="0" y="714918"/>
                </a:moveTo>
                <a:cubicBezTo>
                  <a:pt x="4243" y="237302"/>
                  <a:pt x="416952" y="-13181"/>
                  <a:pt x="714918" y="0"/>
                </a:cubicBezTo>
                <a:cubicBezTo>
                  <a:pt x="885492" y="-73792"/>
                  <a:pt x="1196173" y="19627"/>
                  <a:pt x="1383526" y="0"/>
                </a:cubicBezTo>
                <a:cubicBezTo>
                  <a:pt x="1570879" y="-19627"/>
                  <a:pt x="1751543" y="32652"/>
                  <a:pt x="1848152" y="0"/>
                </a:cubicBezTo>
                <a:cubicBezTo>
                  <a:pt x="1944761" y="-32652"/>
                  <a:pt x="2110386" y="13450"/>
                  <a:pt x="2312778" y="0"/>
                </a:cubicBezTo>
                <a:cubicBezTo>
                  <a:pt x="2515170" y="-13450"/>
                  <a:pt x="2683615" y="38158"/>
                  <a:pt x="2828399" y="0"/>
                </a:cubicBezTo>
                <a:cubicBezTo>
                  <a:pt x="2973183" y="-38158"/>
                  <a:pt x="3227232" y="14937"/>
                  <a:pt x="3395016" y="0"/>
                </a:cubicBezTo>
                <a:cubicBezTo>
                  <a:pt x="3562800" y="-14937"/>
                  <a:pt x="3803733" y="1872"/>
                  <a:pt x="4063624" y="0"/>
                </a:cubicBezTo>
                <a:cubicBezTo>
                  <a:pt x="4323515" y="-1872"/>
                  <a:pt x="4412427" y="48905"/>
                  <a:pt x="4681236" y="0"/>
                </a:cubicBezTo>
                <a:cubicBezTo>
                  <a:pt x="4950045" y="-48905"/>
                  <a:pt x="5282108" y="134901"/>
                  <a:pt x="5814470" y="0"/>
                </a:cubicBezTo>
                <a:cubicBezTo>
                  <a:pt x="6240823" y="-58517"/>
                  <a:pt x="6461813" y="361535"/>
                  <a:pt x="6529388" y="714918"/>
                </a:cubicBezTo>
                <a:cubicBezTo>
                  <a:pt x="6559052" y="912098"/>
                  <a:pt x="6480734" y="984162"/>
                  <a:pt x="6529388" y="1201048"/>
                </a:cubicBezTo>
                <a:cubicBezTo>
                  <a:pt x="6578042" y="1417934"/>
                  <a:pt x="6521065" y="1619198"/>
                  <a:pt x="6529388" y="1801562"/>
                </a:cubicBezTo>
                <a:cubicBezTo>
                  <a:pt x="6537711" y="1983926"/>
                  <a:pt x="6508953" y="2200686"/>
                  <a:pt x="6529388" y="2316288"/>
                </a:cubicBezTo>
                <a:cubicBezTo>
                  <a:pt x="6549823" y="2431890"/>
                  <a:pt x="6528642" y="2738775"/>
                  <a:pt x="6529388" y="2945397"/>
                </a:cubicBezTo>
                <a:cubicBezTo>
                  <a:pt x="6530134" y="3152019"/>
                  <a:pt x="6482441" y="3438598"/>
                  <a:pt x="6529388" y="3574507"/>
                </a:cubicBezTo>
                <a:cubicBezTo>
                  <a:pt x="6558148" y="3965170"/>
                  <a:pt x="6237115" y="4331501"/>
                  <a:pt x="5814470" y="4289425"/>
                </a:cubicBezTo>
                <a:cubicBezTo>
                  <a:pt x="5662524" y="4318343"/>
                  <a:pt x="5351906" y="4289008"/>
                  <a:pt x="5196858" y="4289425"/>
                </a:cubicBezTo>
                <a:cubicBezTo>
                  <a:pt x="5041810" y="4289842"/>
                  <a:pt x="4795523" y="4288618"/>
                  <a:pt x="4630241" y="4289425"/>
                </a:cubicBezTo>
                <a:cubicBezTo>
                  <a:pt x="4464959" y="4290232"/>
                  <a:pt x="4210392" y="4224358"/>
                  <a:pt x="4012628" y="4289425"/>
                </a:cubicBezTo>
                <a:cubicBezTo>
                  <a:pt x="3814864" y="4354492"/>
                  <a:pt x="3633267" y="4226513"/>
                  <a:pt x="3395016" y="4289425"/>
                </a:cubicBezTo>
                <a:cubicBezTo>
                  <a:pt x="3156765" y="4352337"/>
                  <a:pt x="3128257" y="4243223"/>
                  <a:pt x="2981386" y="4289425"/>
                </a:cubicBezTo>
                <a:cubicBezTo>
                  <a:pt x="2834515" y="4335627"/>
                  <a:pt x="2532956" y="4285846"/>
                  <a:pt x="2363773" y="4289425"/>
                </a:cubicBezTo>
                <a:cubicBezTo>
                  <a:pt x="2194590" y="4293004"/>
                  <a:pt x="1914013" y="4276824"/>
                  <a:pt x="1797156" y="4289425"/>
                </a:cubicBezTo>
                <a:cubicBezTo>
                  <a:pt x="1680299" y="4302026"/>
                  <a:pt x="1094426" y="4179863"/>
                  <a:pt x="714918" y="4289425"/>
                </a:cubicBezTo>
                <a:cubicBezTo>
                  <a:pt x="258253" y="4196556"/>
                  <a:pt x="-5519" y="3926515"/>
                  <a:pt x="0" y="3574507"/>
                </a:cubicBezTo>
                <a:cubicBezTo>
                  <a:pt x="-43391" y="3323563"/>
                  <a:pt x="4240" y="3239054"/>
                  <a:pt x="0" y="3002589"/>
                </a:cubicBezTo>
                <a:cubicBezTo>
                  <a:pt x="-4240" y="2766124"/>
                  <a:pt x="43550" y="2699580"/>
                  <a:pt x="0" y="2516459"/>
                </a:cubicBezTo>
                <a:cubicBezTo>
                  <a:pt x="-43550" y="2333338"/>
                  <a:pt x="64937" y="2142439"/>
                  <a:pt x="0" y="1973137"/>
                </a:cubicBezTo>
                <a:cubicBezTo>
                  <a:pt x="-64937" y="1803835"/>
                  <a:pt x="7506" y="1659573"/>
                  <a:pt x="0" y="1487007"/>
                </a:cubicBezTo>
                <a:cubicBezTo>
                  <a:pt x="-7506" y="1314441"/>
                  <a:pt x="65746" y="1057648"/>
                  <a:pt x="0" y="714918"/>
                </a:cubicBezTo>
                <a:close/>
              </a:path>
            </a:pathLst>
          </a:custGeom>
          <a:ln w="57150">
            <a:solidFill>
              <a:srgbClr val="6DD0DD"/>
            </a:solidFill>
            <a:extLst>
              <a:ext uri="{C807C97D-BFC1-408E-A445-0C87EB9F89A2}">
                <ask:lineSketchStyleProps xmlns:ask="http://schemas.microsoft.com/office/drawing/2018/sketchyshapes" sd="201492653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kern="1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pollock fishery of the central Bering Sea. </a:t>
            </a:r>
          </a:p>
          <a:p>
            <a:pPr algn="ctr"/>
            <a:r>
              <a:rPr lang="en-US" sz="1800" kern="1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would be one of the largest fisheries in the world if it still existed, but overfishing led to its collapse. </a:t>
            </a:r>
          </a:p>
          <a:p>
            <a:pPr algn="ctr"/>
            <a:endParaRPr lang="en-US" kern="1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800" kern="1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fishing “moratorium” in that area was declared in the 1990s, but only after the area was maximally fished. </a:t>
            </a:r>
          </a:p>
          <a:p>
            <a:pPr algn="ctr"/>
            <a:endParaRPr lang="en-US" kern="1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800" kern="1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was unable to </a:t>
            </a:r>
            <a:r>
              <a:rPr lang="en-US" sz="1800" kern="1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recover.</a:t>
            </a:r>
            <a:endParaRPr lang="en-US" sz="1800" kern="1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146" name="Picture 2" descr="Sad Fish Images – Browse 6,444 Stock Photos, Vectors, and ...">
            <a:extLst>
              <a:ext uri="{FF2B5EF4-FFF2-40B4-BE49-F238E27FC236}">
                <a16:creationId xmlns:a16="http://schemas.microsoft.com/office/drawing/2014/main" id="{736B9A36-D489-128A-F30F-19DDC9196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25" y="4761354"/>
            <a:ext cx="2090738" cy="159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887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183D5C-09C7-670B-12C7-39CE71DCF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CC40-CC05-4977-8A49-C6FF1DBB02E7}" type="slidenum">
              <a:rPr lang="en-US" smtClean="0"/>
              <a:t>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E20BA7-49F5-45EA-55ED-5542DE5B72FF}"/>
              </a:ext>
            </a:extLst>
          </p:cNvPr>
          <p:cNvSpPr txBox="1"/>
          <p:nvPr/>
        </p:nvSpPr>
        <p:spPr>
          <a:xfrm>
            <a:off x="1064000" y="3700610"/>
            <a:ext cx="50779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 you catch it before me, then it’s yours. </a:t>
            </a: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if I catch it before you, then it’s mine. </a:t>
            </a: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a common resource is left unmanaged, individuals act in their own interest and ultimately deplete the resource.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4A9D93-4902-478C-813D-725253AE9219}"/>
              </a:ext>
            </a:extLst>
          </p:cNvPr>
          <p:cNvSpPr txBox="1"/>
          <p:nvPr/>
        </p:nvSpPr>
        <p:spPr>
          <a:xfrm>
            <a:off x="932330" y="664400"/>
            <a:ext cx="50779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a textbook case of the tragedy of the commons</a:t>
            </a: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this one is global commons resource problem</a:t>
            </a:r>
            <a:endParaRPr lang="en-US" dirty="0"/>
          </a:p>
        </p:txBody>
      </p:sp>
      <p:pic>
        <p:nvPicPr>
          <p:cNvPr id="1026" name="Picture 2" descr="Elinor Ostrom: An Uncommon Scholar – Voices from the IU Bicentennial">
            <a:extLst>
              <a:ext uri="{FF2B5EF4-FFF2-40B4-BE49-F238E27FC236}">
                <a16:creationId xmlns:a16="http://schemas.microsoft.com/office/drawing/2014/main" id="{551B93AE-2D1C-D898-B78B-EE79E8D9B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6" y="434674"/>
            <a:ext cx="45910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74032B-63E0-84FD-524C-3ABD4FB66C86}"/>
              </a:ext>
            </a:extLst>
          </p:cNvPr>
          <p:cNvSpPr txBox="1"/>
          <p:nvPr/>
        </p:nvSpPr>
        <p:spPr>
          <a:xfrm>
            <a:off x="6232992" y="3562663"/>
            <a:ext cx="44885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Nobel laureate Elinor Ostrom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Awarded for her analysis of economic 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She demonstrated how common property could be successfully managed by groups using it.</a:t>
            </a:r>
          </a:p>
        </p:txBody>
      </p:sp>
    </p:spTree>
    <p:extLst>
      <p:ext uri="{BB962C8B-B14F-4D97-AF65-F5344CB8AC3E}">
        <p14:creationId xmlns:p14="http://schemas.microsoft.com/office/powerpoint/2010/main" val="263035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A83D1-2330-536A-6825-1E6744F7E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FB709B-339B-7522-19CD-FDEB167A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CC40-CC05-4977-8A49-C6FF1DBB02E7}" type="slidenum">
              <a:rPr lang="en-US" smtClean="0"/>
              <a:t>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D719B5-C8CF-34E8-6019-D9362258EF61}"/>
              </a:ext>
            </a:extLst>
          </p:cNvPr>
          <p:cNvSpPr txBox="1"/>
          <p:nvPr/>
        </p:nvSpPr>
        <p:spPr>
          <a:xfrm>
            <a:off x="5809130" y="3146612"/>
            <a:ext cx="50779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 you catch it before me, then it’s yours. </a:t>
            </a: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if I catch it before you, then it’s mine. </a:t>
            </a: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a common resource is left unmanaged, individuals act in their own interest and ultimately deplete the resource.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2E8D5D-AA4B-F67A-D2A8-A7CE31B4A5F7}"/>
              </a:ext>
            </a:extLst>
          </p:cNvPr>
          <p:cNvSpPr txBox="1"/>
          <p:nvPr/>
        </p:nvSpPr>
        <p:spPr>
          <a:xfrm>
            <a:off x="932330" y="664400"/>
            <a:ext cx="50779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a textbook case of the tragedy of the commons</a:t>
            </a: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this one is global commons resource problem</a:t>
            </a:r>
            <a:endParaRPr lang="en-US" dirty="0"/>
          </a:p>
        </p:txBody>
      </p:sp>
      <p:pic>
        <p:nvPicPr>
          <p:cNvPr id="4098" name="Picture 2" descr="Tragedy of the Commons - how every man for himself can leave the world in  ruins.">
            <a:extLst>
              <a:ext uri="{FF2B5EF4-FFF2-40B4-BE49-F238E27FC236}">
                <a16:creationId xmlns:a16="http://schemas.microsoft.com/office/drawing/2014/main" id="{46BE6854-7CB5-1FFE-A7B2-876796623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47" y="513040"/>
            <a:ext cx="11555506" cy="583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618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95CF4-DD13-F927-5D40-4CF8890E4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AE3390-ABC9-8C92-49FD-4FD47857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CC40-CC05-4977-8A49-C6FF1DBB02E7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 descr="🔻Michael Guy🔺 (@fishing.with.guy) • Instagram photos and videos">
            <a:extLst>
              <a:ext uri="{FF2B5EF4-FFF2-40B4-BE49-F238E27FC236}">
                <a16:creationId xmlns:a16="http://schemas.microsoft.com/office/drawing/2014/main" id="{3791951C-8EAF-C342-7C88-974764192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333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035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rcatus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616</Words>
  <Application>Microsoft Office PowerPoint</Application>
  <PresentationFormat>Widescreen</PresentationFormat>
  <Paragraphs>110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-apple-system</vt:lpstr>
      <vt:lpstr>Arial</vt:lpstr>
      <vt:lpstr>Calibri</vt:lpstr>
      <vt:lpstr>Calibri Light</vt:lpstr>
      <vt:lpstr>Helvetica Neue Light</vt:lpstr>
      <vt:lpstr>Montserrat</vt:lpstr>
      <vt:lpstr>Montserrat Black</vt:lpstr>
      <vt:lpstr>Montserrat Medium</vt:lpstr>
      <vt:lpstr>Montserrat SemiBold</vt:lpstr>
      <vt:lpstr>Wingdings</vt:lpstr>
      <vt:lpstr>Office Theme</vt:lpstr>
      <vt:lpstr>Mercatus</vt:lpstr>
      <vt:lpstr>PowerPoint Presentation</vt:lpstr>
      <vt:lpstr>Future Fisheries Management Workshop June 2023</vt:lpstr>
      <vt:lpstr>Future Fisheries Management Workshop Mercatus Center at George Mason University Center for Governance and Markets at the University of Pittsburgh June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Directions for Further Research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Cost Of Battery and Wind Production Tax Credits Provided In The IRA</dc:title>
  <dc:creator>Christine McDaniel</dc:creator>
  <cp:lastModifiedBy>Christine McDaniel</cp:lastModifiedBy>
  <cp:revision>20</cp:revision>
  <cp:lastPrinted>2023-03-24T12:28:37Z</cp:lastPrinted>
  <dcterms:created xsi:type="dcterms:W3CDTF">2023-03-16T21:53:51Z</dcterms:created>
  <dcterms:modified xsi:type="dcterms:W3CDTF">2024-02-22T15:13:21Z</dcterms:modified>
</cp:coreProperties>
</file>